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3" r:id="rId3"/>
    <p:sldId id="284" r:id="rId4"/>
    <p:sldId id="285" r:id="rId5"/>
    <p:sldId id="287" r:id="rId6"/>
    <p:sldId id="288" r:id="rId7"/>
    <p:sldId id="289" r:id="rId8"/>
    <p:sldId id="290"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57"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27" autoAdjust="0"/>
    <p:restoredTop sz="94660"/>
  </p:normalViewPr>
  <p:slideViewPr>
    <p:cSldViewPr>
      <p:cViewPr>
        <p:scale>
          <a:sx n="66" d="100"/>
          <a:sy n="66" d="100"/>
        </p:scale>
        <p:origin x="-173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5456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16170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540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64026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08678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54379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55339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421759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6396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80471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76144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984A5-3D65-416A-9011-730998E95F19}" type="datetimeFigureOut">
              <a:rPr lang="es-MX" smtClean="0"/>
              <a:t>06/08/2012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8FC1D-A8C4-46A6-BD3B-E5E4FC02E20A}" type="slidenum">
              <a:rPr lang="es-MX" smtClean="0"/>
              <a:t>‹Nº›</a:t>
            </a:fld>
            <a:endParaRPr lang="es-MX"/>
          </a:p>
        </p:txBody>
      </p:sp>
    </p:spTree>
    <p:extLst>
      <p:ext uri="{BB962C8B-B14F-4D97-AF65-F5344CB8AC3E}">
        <p14:creationId xmlns:p14="http://schemas.microsoft.com/office/powerpoint/2010/main" val="231598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pc05\Downloads\SISTEMAS%20EDUCATIVOS%20MATERIAL.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pc05\Downloads\SISTEMAS%20EDUCATIVOS%20MATERIAL.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3071978" y="2290465"/>
            <a:ext cx="2986202"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Equipo 4</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1054663" y="228600"/>
            <a:ext cx="7020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Universidad de Navojoa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rot="10800000" flipH="1" flipV="1">
            <a:off x="381000" y="3250862"/>
            <a:ext cx="3126505" cy="3477875"/>
          </a:xfrm>
          <a:prstGeom prst="rect">
            <a:avLst/>
          </a:prstGeom>
          <a:noFill/>
        </p:spPr>
        <p:txBody>
          <a:bodyPr wrap="square" rtlCol="0">
            <a:spAutoFit/>
          </a:bodyPr>
          <a:lstStyle/>
          <a:p>
            <a:r>
              <a:rPr lang="es-MX" sz="4400" dirty="0" smtClean="0"/>
              <a:t>Lorena </a:t>
            </a:r>
          </a:p>
          <a:p>
            <a:r>
              <a:rPr lang="es-MX" sz="4400" dirty="0" smtClean="0"/>
              <a:t>Daniela</a:t>
            </a:r>
          </a:p>
          <a:p>
            <a:r>
              <a:rPr lang="es-MX" sz="4400" dirty="0" smtClean="0"/>
              <a:t>Mario</a:t>
            </a:r>
          </a:p>
          <a:p>
            <a:r>
              <a:rPr lang="es-MX" sz="4400" dirty="0" smtClean="0"/>
              <a:t>Valente </a:t>
            </a:r>
          </a:p>
          <a:p>
            <a:r>
              <a:rPr lang="es-MX" sz="4400" dirty="0" smtClean="0"/>
              <a:t>Olga </a:t>
            </a:r>
            <a:endParaRPr lang="es-MX" sz="4400" dirty="0"/>
          </a:p>
        </p:txBody>
      </p:sp>
    </p:spTree>
    <p:extLst>
      <p:ext uri="{BB962C8B-B14F-4D97-AF65-F5344CB8AC3E}">
        <p14:creationId xmlns:p14="http://schemas.microsoft.com/office/powerpoint/2010/main" val="171701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229600" cy="6429420"/>
          </a:xfrm>
        </p:spPr>
        <p:txBody>
          <a:bodyPr>
            <a:normAutofit/>
          </a:bodyPr>
          <a:lstStyle/>
          <a:p>
            <a:pPr>
              <a:buNone/>
            </a:pPr>
            <a:r>
              <a:rPr lang="es-MX" sz="4000" dirty="0" smtClean="0"/>
              <a:t>Justo sierra (</a:t>
            </a:r>
            <a:r>
              <a:rPr lang="es-MX" sz="1800" dirty="0" smtClean="0"/>
              <a:t>subsecretario de instrucción publico durante el </a:t>
            </a:r>
            <a:r>
              <a:rPr lang="es-MX" sz="1800" dirty="0" err="1" smtClean="0"/>
              <a:t>porfiriato</a:t>
            </a:r>
            <a:r>
              <a:rPr lang="es-MX" sz="4000" dirty="0" smtClean="0"/>
              <a:t>)</a:t>
            </a:r>
          </a:p>
          <a:p>
            <a:pPr>
              <a:buNone/>
            </a:pPr>
            <a:endParaRPr lang="es-MX" sz="4000" dirty="0"/>
          </a:p>
          <a:p>
            <a:pPr>
              <a:buNone/>
            </a:pPr>
            <a:endParaRPr lang="es-MX" sz="4000" dirty="0" smtClean="0"/>
          </a:p>
          <a:p>
            <a:pPr>
              <a:buNone/>
            </a:pPr>
            <a:r>
              <a:rPr lang="es-MX" dirty="0" smtClean="0"/>
              <a:t>Aportaciones:</a:t>
            </a:r>
          </a:p>
          <a:p>
            <a:r>
              <a:rPr lang="es-MX" sz="2400" dirty="0" smtClean="0"/>
              <a:t>Organizo la educación nacional</a:t>
            </a:r>
          </a:p>
          <a:p>
            <a:pPr>
              <a:buFont typeface="Wingdings" pitchFamily="2" charset="2"/>
              <a:buChar char="Ø"/>
            </a:pPr>
            <a:r>
              <a:rPr lang="es-MX" sz="2400" dirty="0" smtClean="0"/>
              <a:t>Estado tenia la tutela de la educación primaria</a:t>
            </a:r>
          </a:p>
          <a:p>
            <a:pPr>
              <a:buFont typeface="Wingdings" pitchFamily="2" charset="2"/>
              <a:buChar char="Ø"/>
            </a:pPr>
            <a:r>
              <a:rPr lang="es-MX" sz="2400" dirty="0" smtClean="0"/>
              <a:t>Universidad tenia la educación nacional</a:t>
            </a:r>
          </a:p>
          <a:p>
            <a:r>
              <a:rPr lang="es-MX" sz="2400" dirty="0" smtClean="0"/>
              <a:t>Creación de la secretaria de instrucción publica y bellas artes (1905)</a:t>
            </a:r>
          </a:p>
          <a:p>
            <a:r>
              <a:rPr lang="es-MX" sz="2400" dirty="0" smtClean="0"/>
              <a:t>Fundación de la </a:t>
            </a:r>
            <a:r>
              <a:rPr lang="es-MX" sz="2400" dirty="0"/>
              <a:t>U</a:t>
            </a:r>
            <a:r>
              <a:rPr lang="es-MX" sz="2400" dirty="0" smtClean="0"/>
              <a:t>niversidad Nacional (1910)</a:t>
            </a:r>
          </a:p>
          <a:p>
            <a:endParaRPr lang="es-MX" sz="2400" dirty="0" smtClean="0"/>
          </a:p>
          <a:p>
            <a:pPr>
              <a:buNone/>
            </a:pPr>
            <a:endParaRPr lang="es-MX" dirty="0" smtClean="0"/>
          </a:p>
          <a:p>
            <a:pPr>
              <a:buNone/>
            </a:pPr>
            <a:endParaRPr lang="es-MX" dirty="0"/>
          </a:p>
        </p:txBody>
      </p:sp>
    </p:spTree>
    <p:extLst>
      <p:ext uri="{BB962C8B-B14F-4D97-AF65-F5344CB8AC3E}">
        <p14:creationId xmlns:p14="http://schemas.microsoft.com/office/powerpoint/2010/main" val="239939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472518" cy="6429420"/>
          </a:xfrm>
        </p:spPr>
        <p:txBody>
          <a:bodyPr>
            <a:normAutofit/>
          </a:bodyPr>
          <a:lstStyle/>
          <a:p>
            <a:pPr>
              <a:buNone/>
            </a:pPr>
            <a:r>
              <a:rPr lang="es-MX" dirty="0" err="1" smtClean="0"/>
              <a:t>Jose</a:t>
            </a:r>
            <a:r>
              <a:rPr lang="es-MX" dirty="0" smtClean="0"/>
              <a:t> </a:t>
            </a:r>
            <a:r>
              <a:rPr lang="es-MX" dirty="0" err="1" smtClean="0"/>
              <a:t>vasconcelos</a:t>
            </a:r>
            <a:r>
              <a:rPr lang="es-MX" dirty="0" smtClean="0"/>
              <a:t> (</a:t>
            </a:r>
            <a:r>
              <a:rPr lang="es-MX" sz="1800" dirty="0"/>
              <a:t>R</a:t>
            </a:r>
            <a:r>
              <a:rPr lang="es-MX" sz="1800" dirty="0" smtClean="0"/>
              <a:t>ector de la Universidad </a:t>
            </a:r>
            <a:r>
              <a:rPr lang="es-MX" sz="1800" dirty="0"/>
              <a:t>A</a:t>
            </a:r>
            <a:r>
              <a:rPr lang="es-MX" sz="1800" dirty="0" smtClean="0"/>
              <a:t>utónoma de México(1921) </a:t>
            </a:r>
            <a:r>
              <a:rPr lang="es-MX" dirty="0" smtClean="0"/>
              <a:t>)</a:t>
            </a:r>
          </a:p>
          <a:p>
            <a:pPr>
              <a:buNone/>
            </a:pPr>
            <a:endParaRPr lang="es-MX" dirty="0"/>
          </a:p>
          <a:p>
            <a:pPr>
              <a:buNone/>
            </a:pPr>
            <a:endParaRPr lang="es-MX" dirty="0" smtClean="0"/>
          </a:p>
          <a:p>
            <a:pPr>
              <a:buNone/>
            </a:pPr>
            <a:endParaRPr lang="es-MX" dirty="0"/>
          </a:p>
          <a:p>
            <a:pPr>
              <a:buNone/>
            </a:pPr>
            <a:r>
              <a:rPr lang="es-MX" dirty="0" smtClean="0"/>
              <a:t>Aportaciones:</a:t>
            </a:r>
          </a:p>
          <a:p>
            <a:r>
              <a:rPr lang="es-MX" sz="2400" dirty="0" smtClean="0"/>
              <a:t>Creación de la SEP</a:t>
            </a:r>
          </a:p>
          <a:p>
            <a:r>
              <a:rPr lang="es-MX" sz="2400" dirty="0" smtClean="0"/>
              <a:t>Instalación de bibliotecas</a:t>
            </a:r>
          </a:p>
          <a:p>
            <a:r>
              <a:rPr lang="es-MX" sz="2400" dirty="0" err="1" smtClean="0"/>
              <a:t>Edicion</a:t>
            </a:r>
            <a:r>
              <a:rPr lang="es-MX" sz="2400" dirty="0" smtClean="0"/>
              <a:t> de libros gratuitos</a:t>
            </a:r>
          </a:p>
          <a:p>
            <a:r>
              <a:rPr lang="es-MX" sz="2400" dirty="0" smtClean="0"/>
              <a:t>Desayunos escolares</a:t>
            </a:r>
          </a:p>
          <a:p>
            <a:r>
              <a:rPr lang="es-MX" sz="2400" dirty="0" smtClean="0"/>
              <a:t>Intercambio cultural con el exterior</a:t>
            </a:r>
          </a:p>
          <a:p>
            <a:r>
              <a:rPr lang="es-MX" sz="2400" dirty="0" err="1" smtClean="0"/>
              <a:t>Creacion</a:t>
            </a:r>
            <a:r>
              <a:rPr lang="es-MX" sz="2400" dirty="0" smtClean="0"/>
              <a:t> de primarias y normales rurales</a:t>
            </a:r>
          </a:p>
          <a:p>
            <a:r>
              <a:rPr lang="es-MX" sz="2400" dirty="0" smtClean="0"/>
              <a:t>Misiones culturales</a:t>
            </a:r>
          </a:p>
          <a:p>
            <a:endParaRPr lang="es-MX" dirty="0"/>
          </a:p>
        </p:txBody>
      </p:sp>
    </p:spTree>
    <p:extLst>
      <p:ext uri="{BB962C8B-B14F-4D97-AF65-F5344CB8AC3E}">
        <p14:creationId xmlns:p14="http://schemas.microsoft.com/office/powerpoint/2010/main" val="3531030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401080" cy="6429420"/>
          </a:xfrm>
        </p:spPr>
        <p:txBody>
          <a:bodyPr/>
          <a:lstStyle/>
          <a:p>
            <a:pPr>
              <a:buNone/>
            </a:pPr>
            <a:r>
              <a:rPr lang="es-MX" dirty="0" smtClean="0"/>
              <a:t>Moisés S</a:t>
            </a:r>
            <a:r>
              <a:rPr lang="es-MX" dirty="0"/>
              <a:t>á</a:t>
            </a:r>
            <a:r>
              <a:rPr lang="es-MX" dirty="0" smtClean="0"/>
              <a:t>enz (</a:t>
            </a:r>
            <a:r>
              <a:rPr lang="es-MX" sz="1800" dirty="0" smtClean="0"/>
              <a:t>subsecretaria de educación</a:t>
            </a:r>
            <a:r>
              <a:rPr lang="es-MX" dirty="0" smtClean="0"/>
              <a:t>)</a:t>
            </a:r>
          </a:p>
          <a:p>
            <a:pPr>
              <a:buNone/>
            </a:pPr>
            <a:endParaRPr lang="es-MX" dirty="0"/>
          </a:p>
          <a:p>
            <a:pPr>
              <a:buNone/>
            </a:pPr>
            <a:endParaRPr lang="es-MX" dirty="0" smtClean="0"/>
          </a:p>
          <a:p>
            <a:pPr>
              <a:buNone/>
            </a:pPr>
            <a:endParaRPr lang="es-MX" dirty="0"/>
          </a:p>
          <a:p>
            <a:pPr>
              <a:buNone/>
            </a:pPr>
            <a:endParaRPr lang="es-MX" dirty="0" smtClean="0"/>
          </a:p>
          <a:p>
            <a:pPr>
              <a:buNone/>
            </a:pPr>
            <a:endParaRPr lang="es-MX" dirty="0"/>
          </a:p>
          <a:p>
            <a:pPr>
              <a:buNone/>
            </a:pPr>
            <a:r>
              <a:rPr lang="es-MX" dirty="0" smtClean="0"/>
              <a:t>Aportaciones:</a:t>
            </a:r>
          </a:p>
          <a:p>
            <a:r>
              <a:rPr lang="es-MX" sz="2400" dirty="0" smtClean="0"/>
              <a:t>Creador dela escuela secundaria en México</a:t>
            </a:r>
          </a:p>
          <a:p>
            <a:r>
              <a:rPr lang="es-MX" sz="2400" dirty="0" smtClean="0"/>
              <a:t>Casa del estudiante indígena</a:t>
            </a:r>
          </a:p>
          <a:p>
            <a:r>
              <a:rPr lang="es-MX" sz="2400" dirty="0" smtClean="0"/>
              <a:t>Aporto al proyecto educativo del presidente Plutarco Elías Calles</a:t>
            </a:r>
            <a:endParaRPr lang="es-MX" sz="2400" dirty="0"/>
          </a:p>
        </p:txBody>
      </p:sp>
      <p:sp>
        <p:nvSpPr>
          <p:cNvPr id="1026" name="AutoShape 2"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2" name="AutoShape 8"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4" name="AutoShape 10"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4696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650">
              <a:srgbClr val="8AAE62"/>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323528" y="285769"/>
            <a:ext cx="8568952" cy="6370975"/>
          </a:xfrm>
          <a:prstGeom prst="rect">
            <a:avLst/>
          </a:prstGeom>
        </p:spPr>
        <p:txBody>
          <a:bodyPr wrap="square">
            <a:spAutoFit/>
          </a:bodyPr>
          <a:lstStyle/>
          <a:p>
            <a:r>
              <a:rPr lang="es-MX" sz="2400" b="1" dirty="0" smtClean="0">
                <a:solidFill>
                  <a:schemeClr val="accent6">
                    <a:lumMod val="75000"/>
                  </a:schemeClr>
                </a:solidFill>
              </a:rPr>
              <a:t>En lo relativo a educación básica </a:t>
            </a:r>
            <a:r>
              <a:rPr lang="es-MX" sz="2400" b="1" dirty="0" smtClean="0"/>
              <a:t>—</a:t>
            </a:r>
            <a:r>
              <a:rPr lang="es-MX" sz="2400" b="1" u="sng" dirty="0" smtClean="0">
                <a:solidFill>
                  <a:srgbClr val="FF0000"/>
                </a:solidFill>
              </a:rPr>
              <a:t>que desde 1993 incluye los seis grados de primaria y los tres de secundaria</a:t>
            </a:r>
            <a:r>
              <a:rPr lang="es-MX" sz="2400" b="1" dirty="0" smtClean="0"/>
              <a:t>—, que las cifras de cobertura y eficiencia terminal aumentaron de manera importante, como resultado de la prioridad asignada a la educación básica respecto de la media superior y la superior, y de la disminución de la presión demográfica en el grupo de edad 6-14. </a:t>
            </a:r>
          </a:p>
          <a:p>
            <a:endParaRPr lang="es-MX" sz="2400" b="1" u="sng" dirty="0" smtClean="0"/>
          </a:p>
          <a:p>
            <a:r>
              <a:rPr lang="es-MX" sz="2400" b="1" u="sng" dirty="0" smtClean="0"/>
              <a:t>Una importante reforma curricular de la primaria</a:t>
            </a:r>
            <a:r>
              <a:rPr lang="es-MX" sz="2400" b="1" dirty="0" smtClean="0"/>
              <a:t>, seguida por la </a:t>
            </a:r>
            <a:r>
              <a:rPr lang="es-MX" sz="2400" b="1" u="sng" dirty="0" smtClean="0"/>
              <a:t>renovación de los libros de texto gratuitos</a:t>
            </a:r>
            <a:r>
              <a:rPr lang="es-MX" sz="2400" b="1" dirty="0" smtClean="0"/>
              <a:t>, mejorando su calidad y </a:t>
            </a:r>
            <a:r>
              <a:rPr lang="es-MX" sz="2400" b="1" u="sng" dirty="0" smtClean="0"/>
              <a:t>publicando libros en una veintena de lenguas indígenas</a:t>
            </a:r>
            <a:r>
              <a:rPr lang="es-MX" sz="2400" b="1" dirty="0" smtClean="0"/>
              <a:t>. </a:t>
            </a:r>
          </a:p>
          <a:p>
            <a:r>
              <a:rPr lang="es-MX" sz="2400" b="1" dirty="0" smtClean="0"/>
              <a:t>Proyectos innovadores que buscaban mejorar cualitativamente la educación en ámbitos como la enseñanza de la lectura y escritura, las matemáticas o las ciencias, la gestión escolar, etc. </a:t>
            </a:r>
          </a:p>
          <a:p>
            <a:r>
              <a:rPr lang="es-MX" sz="2400" b="1" u="sng" dirty="0" smtClean="0"/>
              <a:t>La mejora técnica de los trabajos de evaluación de la educación básica emprendidos por la SEP desde 1979, y la participación de México en evaluaciones internacionales. </a:t>
            </a:r>
          </a:p>
        </p:txBody>
      </p:sp>
    </p:spTree>
    <p:extLst>
      <p:ext uri="{BB962C8B-B14F-4D97-AF65-F5344CB8AC3E}">
        <p14:creationId xmlns:p14="http://schemas.microsoft.com/office/powerpoint/2010/main" val="279574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4" name="3 Rectángulo"/>
          <p:cNvSpPr/>
          <p:nvPr/>
        </p:nvSpPr>
        <p:spPr>
          <a:xfrm>
            <a:off x="152400" y="-76200"/>
            <a:ext cx="8991600" cy="6986528"/>
          </a:xfrm>
          <a:prstGeom prst="rect">
            <a:avLst/>
          </a:prstGeom>
        </p:spPr>
        <p:txBody>
          <a:bodyPr wrap="square">
            <a:spAutoFit/>
          </a:bodyPr>
          <a:lstStyle/>
          <a:p>
            <a:r>
              <a:rPr lang="es-MX" sz="3200" b="1" dirty="0" smtClean="0">
                <a:solidFill>
                  <a:schemeClr val="accent2">
                    <a:lumMod val="50000"/>
                  </a:schemeClr>
                </a:solidFill>
              </a:rPr>
              <a:t>Pese a la prioridad de la educación básica y las limitaciones presupuestales, y desmintiendo las acusaciones de que se buscaba privatizar la educación superior, en este nivel los apoyos a las universidades públicas iniciados por Salinas continuaron </a:t>
            </a:r>
            <a:r>
              <a:rPr lang="es-MX" sz="3200" b="1" u="sng" dirty="0" smtClean="0">
                <a:solidFill>
                  <a:srgbClr val="FF0000"/>
                </a:solidFill>
                <a:effectLst>
                  <a:outerShdw blurRad="38100" dist="38100" dir="2700000" algn="tl">
                    <a:srgbClr val="000000">
                      <a:alpha val="43137"/>
                    </a:srgbClr>
                  </a:outerShdw>
                </a:effectLst>
              </a:rPr>
              <a:t>(Fondo para la Modernización de la Educación Superior, </a:t>
            </a:r>
            <a:r>
              <a:rPr lang="es-MX" sz="3200" b="1" dirty="0" smtClean="0">
                <a:solidFill>
                  <a:schemeClr val="accent2">
                    <a:lumMod val="50000"/>
                  </a:schemeClr>
                </a:solidFill>
              </a:rPr>
              <a:t>FOMES) y surgió uno muy importante, </a:t>
            </a:r>
            <a:r>
              <a:rPr lang="es-MX" sz="3200" b="1" u="sng" dirty="0" smtClean="0">
                <a:solidFill>
                  <a:schemeClr val="accent2">
                    <a:lumMod val="50000"/>
                  </a:schemeClr>
                </a:solidFill>
              </a:rPr>
              <a:t>el Programa para el Mejoramiento del Profesorado </a:t>
            </a:r>
            <a:r>
              <a:rPr lang="es-MX" sz="3200" b="1" dirty="0" smtClean="0">
                <a:solidFill>
                  <a:schemeClr val="accent2">
                    <a:lumMod val="50000"/>
                  </a:schemeClr>
                </a:solidFill>
              </a:rPr>
              <a:t>(PROMEP), eje de la nueva política nacional de educación superior. </a:t>
            </a:r>
          </a:p>
          <a:p>
            <a:r>
              <a:rPr lang="es-MX" sz="3200" b="1" u="sng" dirty="0" smtClean="0">
                <a:solidFill>
                  <a:schemeClr val="accent2">
                    <a:lumMod val="50000"/>
                  </a:schemeClr>
                </a:solidFill>
              </a:rPr>
              <a:t>La consolidación del proyecto de Universidades Tecnológicas, que ofrece carreras superiores cortas y que había comenzado a fines del sexenio de Salinas</a:t>
            </a:r>
            <a:r>
              <a:rPr lang="es-MX" sz="3200" b="1" dirty="0" smtClean="0">
                <a:solidFill>
                  <a:schemeClr val="accent2">
                    <a:lumMod val="50000"/>
                  </a:schemeClr>
                </a:solidFill>
              </a:rPr>
              <a:t>. </a:t>
            </a:r>
            <a:endParaRPr lang="es-MX" sz="3200" b="1" dirty="0">
              <a:solidFill>
                <a:schemeClr val="accent2">
                  <a:lumMod val="50000"/>
                </a:schemeClr>
              </a:solidFill>
            </a:endParaRPr>
          </a:p>
        </p:txBody>
      </p:sp>
    </p:spTree>
    <p:extLst>
      <p:ext uri="{BB962C8B-B14F-4D97-AF65-F5344CB8AC3E}">
        <p14:creationId xmlns:p14="http://schemas.microsoft.com/office/powerpoint/2010/main" val="380549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Cuadro de texto 4"/>
          <p:cNvSpPr txBox="1">
            <a:spLocks noChangeArrowheads="1"/>
          </p:cNvSpPr>
          <p:nvPr/>
        </p:nvSpPr>
        <p:spPr bwMode="auto">
          <a:xfrm>
            <a:off x="6646545" y="628523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s-ES" sz="1000" b="1" u="sng">
                <a:solidFill>
                  <a:srgbClr val="0000FF"/>
                </a:solidFill>
                <a:effectLst/>
                <a:latin typeface="Arial"/>
                <a:ea typeface="Times New Roman"/>
                <a:hlinkClick r:id="rId2"/>
              </a:rPr>
              <a:t>ÍNDICE</a:t>
            </a:r>
            <a:endParaRPr lang="es-MX" sz="1200">
              <a:effectLst/>
              <a:latin typeface="Times New Roman"/>
              <a:ea typeface="Times New Roman"/>
            </a:endParaRPr>
          </a:p>
        </p:txBody>
      </p:sp>
      <p:sp>
        <p:nvSpPr>
          <p:cNvPr id="8" name="7 Rectángulo"/>
          <p:cNvSpPr/>
          <p:nvPr/>
        </p:nvSpPr>
        <p:spPr>
          <a:xfrm>
            <a:off x="251520" y="457200"/>
            <a:ext cx="8712968" cy="5262979"/>
          </a:xfrm>
          <a:prstGeom prst="rect">
            <a:avLst/>
          </a:prstGeom>
        </p:spPr>
        <p:txBody>
          <a:bodyPr wrap="square">
            <a:spAutoFit/>
          </a:bodyPr>
          <a:lstStyle/>
          <a:p>
            <a:r>
              <a:rPr lang="es-MX" sz="2400" b="1" dirty="0" smtClean="0"/>
              <a:t>Partes del sexenio de </a:t>
            </a:r>
            <a:r>
              <a:rPr lang="es-MX" sz="2400" b="1" u="sng" dirty="0" smtClean="0"/>
              <a:t>Vicente Fox El 28 de septiembre de 2001 se dio a conocer el programa sexenal del sector educativo</a:t>
            </a:r>
            <a:r>
              <a:rPr lang="es-MX" sz="2400" b="1" dirty="0" smtClean="0"/>
              <a:t> que cada gobierno federal debe elaborar, según prescribe la ley. </a:t>
            </a:r>
            <a:r>
              <a:rPr lang="es-MX" sz="2400" b="1" u="sng" dirty="0" smtClean="0"/>
              <a:t>Bajo el nombre genérico de Programa Nacional de Educación 2001-2006, </a:t>
            </a:r>
            <a:r>
              <a:rPr lang="es-MX" sz="2400" b="1" dirty="0" smtClean="0"/>
              <a:t>el documento lleva el subtítulo de </a:t>
            </a:r>
            <a:r>
              <a:rPr lang="es-MX" sz="2400" b="1" u="sng" dirty="0" smtClean="0"/>
              <a:t>Por una educación de buena calidad para todos</a:t>
            </a:r>
            <a:r>
              <a:rPr lang="es-MX" sz="2400" b="1" dirty="0" smtClean="0"/>
              <a:t>. Un enfoque educativo para el siglo XXI</a:t>
            </a:r>
            <a:r>
              <a:rPr lang="es-MX" sz="2400" b="1" u="sng" dirty="0" smtClean="0"/>
              <a:t>.</a:t>
            </a:r>
          </a:p>
          <a:p>
            <a:r>
              <a:rPr lang="es-MX" sz="2400" b="1" dirty="0" smtClean="0"/>
              <a:t>Tras la toma de posesión de </a:t>
            </a:r>
            <a:r>
              <a:rPr lang="es-MX" sz="2400" b="1" u="sng" dirty="0" smtClean="0"/>
              <a:t>Reyes Tamez al frente de la SEP</a:t>
            </a:r>
            <a:r>
              <a:rPr lang="es-MX" sz="2400" b="1" dirty="0" smtClean="0"/>
              <a:t>, comenzó el proceso de elaboración del programa sexenal con el trabajo de los equipos de cada área del ministerio, y con las rituales y poco efectivas consultas masivas al magisterio, a los padres de familia y a la sociedad en general. </a:t>
            </a:r>
          </a:p>
          <a:p>
            <a:r>
              <a:rPr lang="es-MX" sz="2400" b="1" u="sng" dirty="0" smtClean="0"/>
              <a:t>Tras una última etapa de integración y redacción que tuvo lugar en los meses de julio, agosto y septiembre, se presentó públicamente el Programa, que se estructura en tres partes:</a:t>
            </a:r>
          </a:p>
        </p:txBody>
      </p:sp>
    </p:spTree>
    <p:extLst>
      <p:ext uri="{BB962C8B-B14F-4D97-AF65-F5344CB8AC3E}">
        <p14:creationId xmlns:p14="http://schemas.microsoft.com/office/powerpoint/2010/main" val="221467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Rectángulo"/>
          <p:cNvSpPr/>
          <p:nvPr/>
        </p:nvSpPr>
        <p:spPr>
          <a:xfrm>
            <a:off x="258777" y="838200"/>
            <a:ext cx="8640960" cy="5693866"/>
          </a:xfrm>
          <a:prstGeom prst="rect">
            <a:avLst/>
          </a:prstGeom>
        </p:spPr>
        <p:txBody>
          <a:bodyPr wrap="square">
            <a:spAutoFit/>
          </a:bodyPr>
          <a:lstStyle/>
          <a:p>
            <a:r>
              <a:rPr lang="es-MX" sz="2800" b="1" dirty="0" smtClean="0">
                <a:solidFill>
                  <a:srgbClr val="FF0000"/>
                </a:solidFill>
              </a:rPr>
              <a:t>La Primera se </a:t>
            </a:r>
            <a:r>
              <a:rPr lang="es-MX" sz="2800" b="1" u="sng" dirty="0" smtClean="0">
                <a:solidFill>
                  <a:srgbClr val="FF0000"/>
                </a:solidFill>
              </a:rPr>
              <a:t>denomina </a:t>
            </a:r>
            <a:r>
              <a:rPr lang="es-MX" sz="2800" b="1" u="sng" dirty="0" smtClean="0"/>
              <a:t>el punto de partida</a:t>
            </a:r>
            <a:r>
              <a:rPr lang="es-MX" sz="2800" b="1" dirty="0" smtClean="0"/>
              <a:t>, el de llegada y el camino, y comprende los siguientes puntos, </a:t>
            </a:r>
            <a:r>
              <a:rPr lang="es-MX" sz="2800" b="1" u="sng" dirty="0" smtClean="0"/>
              <a:t>en los que se hace la relación del documento con el Plan Nacional de Desarrollo</a:t>
            </a:r>
            <a:r>
              <a:rPr lang="es-MX" sz="2800" b="1" dirty="0" smtClean="0"/>
              <a:t>; se proponen elementos para lo que se denomina un pensamiento educativo para México; se presenta un diagnóstico sintético de la situación del sistema educativo mexicano en 2001; se propone una visión de la situación deseable del sistema a largo plazo, para el año 2025, a la que se designa con la expresión un enfoque educativo para el siglo XXI; se precisan objetivos en el horizonte de mediano plazo de 2006; y se definen mecanismos de evaluación, seguimiento y rendición de cuentas</a:t>
            </a:r>
            <a:r>
              <a:rPr lang="es-MX" sz="2800" b="1" dirty="0" smtClean="0"/>
              <a:t>.</a:t>
            </a:r>
            <a:endParaRPr lang="es-MX" sz="2800" b="1" dirty="0" smtClean="0"/>
          </a:p>
        </p:txBody>
      </p:sp>
    </p:spTree>
    <p:extLst>
      <p:ext uri="{BB962C8B-B14F-4D97-AF65-F5344CB8AC3E}">
        <p14:creationId xmlns:p14="http://schemas.microsoft.com/office/powerpoint/2010/main" val="3048170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79512" y="211515"/>
            <a:ext cx="8812088" cy="6494085"/>
          </a:xfrm>
          <a:prstGeom prst="rect">
            <a:avLst/>
          </a:prstGeom>
        </p:spPr>
        <p:txBody>
          <a:bodyPr wrap="square">
            <a:spAutoFit/>
          </a:bodyPr>
          <a:lstStyle/>
          <a:p>
            <a:r>
              <a:rPr lang="es-MX" sz="3200" dirty="0" smtClean="0"/>
              <a:t>Las novedades del Programa 2001-2006</a:t>
            </a:r>
          </a:p>
          <a:p>
            <a:r>
              <a:rPr lang="es-MX" sz="3200" dirty="0" smtClean="0"/>
              <a:t>	El Programa Nacional de Educación 2001-2006 presenta rasgos novedosos en comparación con los documentos equivalentes de sexenios anteriores. Comenzando por la Tercera Parte, la más comparable, ya que contiene los subprogramas relativos a los diferentes tipos educativos:</a:t>
            </a:r>
          </a:p>
          <a:p>
            <a:r>
              <a:rPr lang="es-MX" sz="3200" dirty="0" smtClean="0"/>
              <a:t>	El subprograma para el Distrito Federal: como el gobierno de la entidad no ha querido asumir el control de los servicios de educación básica aplicando el Acuerdo para la Modernización de 1992, la SEP debe seguir encargándose de ellos a través de una subsecretaría especial. </a:t>
            </a:r>
          </a:p>
        </p:txBody>
      </p:sp>
    </p:spTree>
    <p:extLst>
      <p:ext uri="{BB962C8B-B14F-4D97-AF65-F5344CB8AC3E}">
        <p14:creationId xmlns:p14="http://schemas.microsoft.com/office/powerpoint/2010/main" val="315092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Rectángulo"/>
          <p:cNvSpPr/>
          <p:nvPr/>
        </p:nvSpPr>
        <p:spPr>
          <a:xfrm>
            <a:off x="107504" y="116632"/>
            <a:ext cx="9036496" cy="5693866"/>
          </a:xfrm>
          <a:prstGeom prst="rect">
            <a:avLst/>
          </a:prstGeom>
        </p:spPr>
        <p:txBody>
          <a:bodyPr wrap="square">
            <a:spAutoFit/>
          </a:bodyPr>
          <a:lstStyle/>
          <a:p>
            <a:r>
              <a:rPr lang="es-MX" sz="2800" dirty="0" smtClean="0"/>
              <a:t>El Programa 2001-2006 consagra expresamente un subprograma a educación media superior, reconociendo que se trata de un nivel educativo que requiere de atención especial por dos razones: porque es el nivel que más crecerá en el sexenio, dadas las tendencias demográficas y el incremento de los niveles de cobertura y eficiencia terminal de la primaria y la secundaria, y porque los alumnos de educación media superior se encuentran en la edad más difícil y son los que necesitan un apoyo mayor de la escuela, adecuado a su edad, para hacer de ellos ciudadanos maduros, hombres y mujeres de provecho. </a:t>
            </a:r>
          </a:p>
          <a:p>
            <a:r>
              <a:rPr lang="es-MX" sz="2800" dirty="0" smtClean="0"/>
              <a:t>	</a:t>
            </a:r>
            <a:endParaRPr lang="es-MX" sz="2800" dirty="0"/>
          </a:p>
        </p:txBody>
      </p:sp>
    </p:spTree>
    <p:extLst>
      <p:ext uri="{BB962C8B-B14F-4D97-AF65-F5344CB8AC3E}">
        <p14:creationId xmlns:p14="http://schemas.microsoft.com/office/powerpoint/2010/main" val="148351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395536" y="620688"/>
            <a:ext cx="8208912" cy="4832092"/>
          </a:xfrm>
          <a:prstGeom prst="rect">
            <a:avLst/>
          </a:prstGeom>
        </p:spPr>
        <p:txBody>
          <a:bodyPr wrap="square">
            <a:spAutoFit/>
          </a:bodyPr>
          <a:lstStyle/>
          <a:p>
            <a:r>
              <a:rPr lang="es-MX" sz="2800" dirty="0" smtClean="0"/>
              <a:t>El último subprograma de esta Parte, la educación para la vida y el trabajo expresión que sustituye a la tradicional de educación de adultos; se incluye en el programa  la alfabetización y educación básica para quienes no la cursaron en la infancia y capacitación para el trabajo convencional pero también la formación permanente de profesionales y la educación para enfrentar necesidades diversas de la vida, lo que es congruente con las tendencias actuales y las previsibles de la sociedad mexicana del siglo XXI. </a:t>
            </a:r>
            <a:endParaRPr lang="es-MX" sz="2800" dirty="0"/>
          </a:p>
        </p:txBody>
      </p:sp>
    </p:spTree>
    <p:extLst>
      <p:ext uri="{BB962C8B-B14F-4D97-AF65-F5344CB8AC3E}">
        <p14:creationId xmlns:p14="http://schemas.microsoft.com/office/powerpoint/2010/main" val="374283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04664"/>
            <a:ext cx="8458200" cy="1827634"/>
          </a:xfrm>
        </p:spPr>
        <p:txBody>
          <a:bodyPr>
            <a:normAutofit fontScale="90000"/>
          </a:bodyPr>
          <a:lstStyle/>
          <a:p>
            <a:r>
              <a:rPr lang="es-ES" b="1" dirty="0"/>
              <a:t>REFORMAS EDUCATIVAS EN MÉXICO</a:t>
            </a:r>
            <a:r>
              <a:rPr lang="es-ES_tradnl" dirty="0"/>
              <a:t/>
            </a:r>
            <a:br>
              <a:rPr lang="es-ES_tradnl" dirty="0"/>
            </a:br>
            <a:r>
              <a:rPr lang="es-ES" b="1" dirty="0"/>
              <a:t>	1833:</a:t>
            </a:r>
            <a:r>
              <a:rPr lang="es-ES" dirty="0"/>
              <a:t> </a:t>
            </a:r>
            <a:endParaRPr lang="es-ES_tradnl" dirty="0"/>
          </a:p>
        </p:txBody>
      </p:sp>
      <p:sp>
        <p:nvSpPr>
          <p:cNvPr id="3" name="2 Subtítulo"/>
          <p:cNvSpPr>
            <a:spLocks noGrp="1"/>
          </p:cNvSpPr>
          <p:nvPr>
            <p:ph type="subTitle" idx="1"/>
          </p:nvPr>
        </p:nvSpPr>
        <p:spPr>
          <a:xfrm>
            <a:off x="755576" y="1988840"/>
            <a:ext cx="7920880" cy="4608512"/>
          </a:xfrm>
        </p:spPr>
        <p:txBody>
          <a:bodyPr>
            <a:noAutofit/>
          </a:bodyPr>
          <a:lstStyle/>
          <a:p>
            <a:r>
              <a:rPr lang="es-ES" sz="2800" dirty="0">
                <a:solidFill>
                  <a:schemeClr val="tx1"/>
                </a:solidFill>
                <a:latin typeface="Bodoni MT Black" pitchFamily="18" charset="0"/>
              </a:rPr>
              <a:t>Esa reforma brindó las bases de la </a:t>
            </a:r>
            <a:r>
              <a:rPr lang="es-ES" sz="2800" dirty="0">
                <a:solidFill>
                  <a:schemeClr val="tx1"/>
                </a:solidFill>
                <a:latin typeface="Arial Black" pitchFamily="34" charset="0"/>
              </a:rPr>
              <a:t>propuesta</a:t>
            </a:r>
            <a:r>
              <a:rPr lang="es-ES" sz="2800" dirty="0">
                <a:solidFill>
                  <a:schemeClr val="tx1"/>
                </a:solidFill>
                <a:latin typeface="Bodoni MT Black" pitchFamily="18" charset="0"/>
              </a:rPr>
              <a:t> liberal de educación pública en los años venideros, a partir del principio básico de la integración nacional. Buena parte de la educación continuó en manos del clero, pero a mediados de la década cincuenta, aunque tuvo vigencia el principio de la libertad de enseñanza, se operó «un cambio de espíritu que llevaría a un control mayor de la educación por el </a:t>
            </a:r>
            <a:r>
              <a:rPr lang="es-ES" sz="2800" dirty="0" smtClean="0">
                <a:solidFill>
                  <a:schemeClr val="tx1"/>
                </a:solidFill>
                <a:latin typeface="Bodoni MT Black" pitchFamily="18" charset="0"/>
              </a:rPr>
              <a:t>Estado</a:t>
            </a:r>
            <a:r>
              <a:rPr lang="es-ES" sz="2800" dirty="0" smtClean="0"/>
              <a:t>.</a:t>
            </a:r>
            <a:endParaRPr lang="es-ES_tradnl" sz="2800" dirty="0"/>
          </a:p>
        </p:txBody>
      </p:sp>
    </p:spTree>
    <p:extLst>
      <p:ext uri="{BB962C8B-B14F-4D97-AF65-F5344CB8AC3E}">
        <p14:creationId xmlns:p14="http://schemas.microsoft.com/office/powerpoint/2010/main" val="397384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Rectángulo"/>
          <p:cNvSpPr/>
          <p:nvPr/>
        </p:nvSpPr>
        <p:spPr>
          <a:xfrm>
            <a:off x="323528" y="285769"/>
            <a:ext cx="8568952" cy="6370975"/>
          </a:xfrm>
          <a:prstGeom prst="rect">
            <a:avLst/>
          </a:prstGeom>
        </p:spPr>
        <p:txBody>
          <a:bodyPr wrap="square">
            <a:spAutoFit/>
          </a:bodyPr>
          <a:lstStyle/>
          <a:p>
            <a:r>
              <a:rPr lang="es-MX" sz="2400" b="1" dirty="0" smtClean="0"/>
              <a:t>En lo relativo a educación básica —</a:t>
            </a:r>
            <a:r>
              <a:rPr lang="es-MX" sz="2400" b="1" u="sng" dirty="0" smtClean="0"/>
              <a:t>que desde 1993 incluye los seis grados de primaria y los tres de secundaria</a:t>
            </a:r>
            <a:r>
              <a:rPr lang="es-MX" sz="2400" b="1" dirty="0" smtClean="0"/>
              <a:t>—, que las cifras de cobertura y eficiencia terminal aumentaron de manera importante, como resultado de la prioridad asignada a la educación básica respecto de la media superior y la superior, y de la disminución de la presión demográfica en el grupo de edad 6-14. </a:t>
            </a:r>
          </a:p>
          <a:p>
            <a:endParaRPr lang="es-MX" sz="2400" b="1" u="sng" dirty="0" smtClean="0"/>
          </a:p>
          <a:p>
            <a:r>
              <a:rPr lang="es-MX" sz="2400" b="1" u="sng" dirty="0" smtClean="0"/>
              <a:t>Una importante reforma curricular de la primaria</a:t>
            </a:r>
            <a:r>
              <a:rPr lang="es-MX" sz="2400" b="1" dirty="0" smtClean="0"/>
              <a:t>, seguida por la </a:t>
            </a:r>
            <a:r>
              <a:rPr lang="es-MX" sz="2400" b="1" u="sng" dirty="0" smtClean="0"/>
              <a:t>renovación de los libros de texto gratuitos</a:t>
            </a:r>
            <a:r>
              <a:rPr lang="es-MX" sz="2400" b="1" dirty="0" smtClean="0"/>
              <a:t>, mejorando su calidad y </a:t>
            </a:r>
            <a:r>
              <a:rPr lang="es-MX" sz="2400" b="1" u="sng" dirty="0" smtClean="0"/>
              <a:t>publicando libros en una veintena de lenguas indígenas</a:t>
            </a:r>
            <a:r>
              <a:rPr lang="es-MX" sz="2400" b="1" dirty="0" smtClean="0"/>
              <a:t>. </a:t>
            </a:r>
          </a:p>
          <a:p>
            <a:r>
              <a:rPr lang="es-MX" sz="2400" b="1" dirty="0" smtClean="0"/>
              <a:t>Proyectos innovadores que buscaban mejorar cualitativamente la educación en ámbitos como la enseñanza de la lectura y escritura, las matemáticas o las ciencias, la gestión escolar, etc. </a:t>
            </a:r>
          </a:p>
          <a:p>
            <a:r>
              <a:rPr lang="es-MX" sz="2400" b="1" u="sng" dirty="0" smtClean="0"/>
              <a:t>La mejora técnica de los trabajos de evaluación de la educación básica emprendidos por la SEP desde 1979, y la participación de México en evaluaciones internacionales. </a:t>
            </a:r>
          </a:p>
        </p:txBody>
      </p:sp>
    </p:spTree>
    <p:extLst>
      <p:ext uri="{BB962C8B-B14F-4D97-AF65-F5344CB8AC3E}">
        <p14:creationId xmlns:p14="http://schemas.microsoft.com/office/powerpoint/2010/main" val="279574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Rectángulo"/>
          <p:cNvSpPr/>
          <p:nvPr/>
        </p:nvSpPr>
        <p:spPr>
          <a:xfrm>
            <a:off x="323528" y="343275"/>
            <a:ext cx="8568952" cy="5262979"/>
          </a:xfrm>
          <a:prstGeom prst="rect">
            <a:avLst/>
          </a:prstGeom>
        </p:spPr>
        <p:txBody>
          <a:bodyPr wrap="square">
            <a:spAutoFit/>
          </a:bodyPr>
          <a:lstStyle/>
          <a:p>
            <a:r>
              <a:rPr lang="es-MX" sz="2800" dirty="0" smtClean="0"/>
              <a:t>Pese a la prioridad de la educación básica y las limitaciones presupuestales, y desmintiendo las acusaciones de que se buscaba privatizar la educación superior, en este nivel los apoyos a las universidades públicas iniciados por Salinas continuaron (Fondo para la Modernización de la Educación Superior, FOMES) y surgió uno muy importante, </a:t>
            </a:r>
            <a:r>
              <a:rPr lang="es-MX" sz="2800" u="sng" dirty="0" smtClean="0"/>
              <a:t>el Programa para el Mejoramiento del Profesorado </a:t>
            </a:r>
            <a:r>
              <a:rPr lang="es-MX" sz="2800" dirty="0" smtClean="0"/>
              <a:t>(PROMEP), eje de la nueva política nacional de educación superior. </a:t>
            </a:r>
          </a:p>
          <a:p>
            <a:r>
              <a:rPr lang="es-MX" sz="2800" u="sng" dirty="0" smtClean="0"/>
              <a:t>La consolidación del proyecto de Universidades Tecnológicas, que ofrece carreras superiores cortas y que había comenzado a fines del sexenio de Salinas</a:t>
            </a:r>
            <a:r>
              <a:rPr lang="es-MX" sz="2800" dirty="0" smtClean="0"/>
              <a:t>. </a:t>
            </a:r>
            <a:endParaRPr lang="es-MX" sz="2800" dirty="0"/>
          </a:p>
        </p:txBody>
      </p:sp>
    </p:spTree>
    <p:extLst>
      <p:ext uri="{BB962C8B-B14F-4D97-AF65-F5344CB8AC3E}">
        <p14:creationId xmlns:p14="http://schemas.microsoft.com/office/powerpoint/2010/main" val="380549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Cuadro de texto 4"/>
          <p:cNvSpPr txBox="1">
            <a:spLocks noChangeArrowheads="1"/>
          </p:cNvSpPr>
          <p:nvPr/>
        </p:nvSpPr>
        <p:spPr bwMode="auto">
          <a:xfrm>
            <a:off x="6646545" y="628523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s-ES" sz="1000" b="1" u="sng">
                <a:solidFill>
                  <a:srgbClr val="0000FF"/>
                </a:solidFill>
                <a:effectLst/>
                <a:latin typeface="Arial"/>
                <a:ea typeface="Times New Roman"/>
                <a:hlinkClick r:id="rId2"/>
              </a:rPr>
              <a:t>ÍNDICE</a:t>
            </a:r>
            <a:endParaRPr lang="es-MX" sz="1200">
              <a:effectLst/>
              <a:latin typeface="Times New Roman"/>
              <a:ea typeface="Times New Roman"/>
            </a:endParaRPr>
          </a:p>
        </p:txBody>
      </p:sp>
      <p:sp>
        <p:nvSpPr>
          <p:cNvPr id="8" name="7 Rectángulo"/>
          <p:cNvSpPr/>
          <p:nvPr/>
        </p:nvSpPr>
        <p:spPr>
          <a:xfrm>
            <a:off x="251520" y="-27384"/>
            <a:ext cx="8712968" cy="5262979"/>
          </a:xfrm>
          <a:prstGeom prst="rect">
            <a:avLst/>
          </a:prstGeom>
        </p:spPr>
        <p:txBody>
          <a:bodyPr wrap="square">
            <a:spAutoFit/>
          </a:bodyPr>
          <a:lstStyle/>
          <a:p>
            <a:r>
              <a:rPr lang="es-MX" sz="2400" dirty="0" smtClean="0"/>
              <a:t>Partes del sexenio de Vicente Fox El 28 de septiembre de 2001 se dio a conocer el programa sexenal del sector educativo que cada gobierno federal debe elaborar, según prescribe la ley. </a:t>
            </a:r>
            <a:r>
              <a:rPr lang="es-MX" sz="2400" u="sng" dirty="0" smtClean="0"/>
              <a:t>Bajo el nombre genérico de Programa Nacional de Educación 2001-2006, </a:t>
            </a:r>
            <a:r>
              <a:rPr lang="es-MX" sz="2400" dirty="0" smtClean="0"/>
              <a:t>el documento lleva el subtítulo de Por una educación de buena calidad para todos. </a:t>
            </a:r>
            <a:r>
              <a:rPr lang="es-MX" sz="2400" u="sng" dirty="0" smtClean="0"/>
              <a:t>Un enfoque educativo para el siglo XXI.</a:t>
            </a:r>
          </a:p>
          <a:p>
            <a:r>
              <a:rPr lang="es-MX" sz="2400" dirty="0" smtClean="0"/>
              <a:t>Tras la toma de posesión de </a:t>
            </a:r>
            <a:r>
              <a:rPr lang="es-MX" sz="2400" u="sng" dirty="0" smtClean="0"/>
              <a:t>Reyes Tamez al frente de la SEP</a:t>
            </a:r>
            <a:r>
              <a:rPr lang="es-MX" sz="2400" dirty="0" smtClean="0"/>
              <a:t>, comenzó el proceso de elaboración del programa sexenal con el trabajo de los equipos de cada área del ministerio, y con las rituales y poco efectivas consultas masivas al magisterio, a los padres de familia y a la sociedad en general. </a:t>
            </a:r>
          </a:p>
          <a:p>
            <a:r>
              <a:rPr lang="es-MX" sz="2400" u="sng" dirty="0" smtClean="0"/>
              <a:t>Tras una última etapa de integración y redacción que tuvo lugar en los meses de julio, agosto y septiembre, se presentó públicamente el Programa, que se estructura en tres partes:</a:t>
            </a:r>
          </a:p>
        </p:txBody>
      </p:sp>
    </p:spTree>
    <p:extLst>
      <p:ext uri="{BB962C8B-B14F-4D97-AF65-F5344CB8AC3E}">
        <p14:creationId xmlns:p14="http://schemas.microsoft.com/office/powerpoint/2010/main" val="2214674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251520" y="188640"/>
            <a:ext cx="8640960" cy="5940088"/>
          </a:xfrm>
          <a:prstGeom prst="rect">
            <a:avLst/>
          </a:prstGeom>
        </p:spPr>
        <p:txBody>
          <a:bodyPr wrap="square">
            <a:spAutoFit/>
          </a:bodyPr>
          <a:lstStyle/>
          <a:p>
            <a:r>
              <a:rPr lang="es-MX" sz="2000" dirty="0" smtClean="0"/>
              <a:t>La Primera se </a:t>
            </a:r>
            <a:r>
              <a:rPr lang="es-MX" sz="2000" u="sng" dirty="0" smtClean="0"/>
              <a:t>denomina el punto de partida</a:t>
            </a:r>
            <a:r>
              <a:rPr lang="es-MX" sz="2000" dirty="0" smtClean="0"/>
              <a:t>, el de llegada y el camino, y comprende los siguientes puntos, </a:t>
            </a:r>
            <a:r>
              <a:rPr lang="es-MX" sz="2000" u="sng" dirty="0" smtClean="0"/>
              <a:t>en los que se hace la relación del documento con el Plan Nacional de Desarrollo</a:t>
            </a:r>
            <a:r>
              <a:rPr lang="es-MX" sz="2000" dirty="0" smtClean="0"/>
              <a:t>; se proponen elementos para lo que se denomina un pensamiento educativo para México; se presenta un diagnóstico sintético de la situación del sistema educativo mexicano en 2001; se propone una visión de la situación deseable del sistema a largo plazo, para el año 2025, a la que se designa con la expresión un enfoque educativo para el siglo XXI; se precisan objetivos en el horizonte de mediano plazo de 2006; y se definen mecanismos de evaluación, seguimiento y rendición de cuentas.</a:t>
            </a:r>
          </a:p>
          <a:p>
            <a:r>
              <a:rPr lang="es-MX" sz="2000" u="sng" dirty="0" smtClean="0">
                <a:effectLst>
                  <a:outerShdw blurRad="38100" dist="38100" dir="2700000" algn="tl">
                    <a:srgbClr val="000000">
                      <a:alpha val="43137"/>
                    </a:srgbClr>
                  </a:outerShdw>
                </a:effectLst>
              </a:rPr>
              <a:t>La Segunda Parte del Programa</a:t>
            </a:r>
            <a:r>
              <a:rPr lang="es-MX" sz="2000" dirty="0" smtClean="0">
                <a:effectLst>
                  <a:outerShdw blurRad="38100" dist="38100" dir="2700000" algn="tl">
                    <a:srgbClr val="000000">
                      <a:alpha val="43137"/>
                    </a:srgbClr>
                  </a:outerShdw>
                </a:effectLst>
              </a:rPr>
              <a:t>, </a:t>
            </a:r>
            <a:r>
              <a:rPr lang="es-MX" sz="2000" u="sng" dirty="0" smtClean="0">
                <a:effectLst>
                  <a:outerShdw blurRad="38100" dist="38100" dir="2700000" algn="tl">
                    <a:srgbClr val="000000">
                      <a:alpha val="43137"/>
                    </a:srgbClr>
                  </a:outerShdw>
                </a:effectLst>
              </a:rPr>
              <a:t>denominada Reforma de la gestión del sistema educativo</a:t>
            </a:r>
            <a:r>
              <a:rPr lang="es-MX" sz="2000" dirty="0" smtClean="0"/>
              <a:t>, se refiere a puntos comunes a todos los tipos, niveles y modalidades educativos que tienen que ver con </a:t>
            </a:r>
            <a:r>
              <a:rPr lang="es-MX" sz="2000" u="sng" dirty="0" smtClean="0"/>
              <a:t>aspectos de naturaleza estructural, en particular los relativos a la organización del sistema educativo; su financiamiento; los mecanismos de coordinación, consulta de especialistas y participación social; el marco jurídico, y varios asuntos relativos al conocimiento del sistema educativo, su evaluación y su gestión integral.</a:t>
            </a:r>
          </a:p>
          <a:p>
            <a:r>
              <a:rPr lang="es-MX" sz="2000" dirty="0" smtClean="0"/>
              <a:t>La </a:t>
            </a:r>
            <a:r>
              <a:rPr lang="es-MX" sz="2000" b="1" dirty="0" smtClean="0">
                <a:effectLst>
                  <a:outerShdw blurRad="38100" dist="38100" dir="2700000" algn="tl">
                    <a:srgbClr val="000000">
                      <a:alpha val="43137"/>
                    </a:srgbClr>
                  </a:outerShdw>
                </a:effectLst>
              </a:rPr>
              <a:t>tercera</a:t>
            </a:r>
            <a:r>
              <a:rPr lang="es-MX" sz="2000" dirty="0" smtClean="0"/>
              <a:t> parte del documento, </a:t>
            </a:r>
            <a:r>
              <a:rPr lang="es-MX" sz="2000" b="1" u="sng" dirty="0" smtClean="0">
                <a:effectLst>
                  <a:outerShdw blurRad="38100" dist="38100" dir="2700000" algn="tl">
                    <a:srgbClr val="000000">
                      <a:alpha val="43137"/>
                    </a:srgbClr>
                  </a:outerShdw>
                </a:effectLst>
              </a:rPr>
              <a:t>titulada Subprogramas sectoriales</a:t>
            </a:r>
            <a:r>
              <a:rPr lang="es-MX" sz="2000" dirty="0" smtClean="0"/>
              <a:t>, comprende cuatro capítulos que contienen cada uno los subprogramas de </a:t>
            </a:r>
            <a:r>
              <a:rPr lang="es-MX" sz="2000" b="1" u="sng" dirty="0" smtClean="0"/>
              <a:t>educación básica, media superior, superior y para la vida y el trabajo</a:t>
            </a:r>
            <a:r>
              <a:rPr lang="es-MX" sz="2000" dirty="0" smtClean="0"/>
              <a:t>. Tras una</a:t>
            </a:r>
            <a:endParaRPr lang="es-MX" sz="2000" dirty="0"/>
          </a:p>
        </p:txBody>
      </p:sp>
    </p:spTree>
    <p:extLst>
      <p:ext uri="{BB962C8B-B14F-4D97-AF65-F5344CB8AC3E}">
        <p14:creationId xmlns:p14="http://schemas.microsoft.com/office/powerpoint/2010/main" val="304817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79512" y="-48160"/>
            <a:ext cx="8712968" cy="6124754"/>
          </a:xfrm>
          <a:prstGeom prst="rect">
            <a:avLst/>
          </a:prstGeom>
        </p:spPr>
        <p:txBody>
          <a:bodyPr wrap="square">
            <a:spAutoFit/>
          </a:bodyPr>
          <a:lstStyle/>
          <a:p>
            <a:r>
              <a:rPr lang="es-MX" sz="2800" dirty="0" smtClean="0"/>
              <a:t>Las novedades del Programa 2001-2006</a:t>
            </a:r>
          </a:p>
          <a:p>
            <a:r>
              <a:rPr lang="es-MX" sz="2800" dirty="0" smtClean="0"/>
              <a:t>	El Programa Nacional de Educación 2001-2006 presenta rasgos novedosos en comparación con los documentos equivalentes de sexenios anteriores. Comenzando por la Tercera Parte, la más comparable, ya que contiene los subprogramas relativos a los diferentes tipos educativos:</a:t>
            </a:r>
          </a:p>
          <a:p>
            <a:r>
              <a:rPr lang="es-MX" sz="2800" dirty="0" smtClean="0"/>
              <a:t>	El subprograma para el Distrito Federal: como el gobierno de la entidad no ha querido asumir el control de los servicios de educación básica aplicando el Acuerdo para la Modernización de 1992, la SEP debe seguir encargándose de ellos a través de una subsecretaría especial. </a:t>
            </a:r>
          </a:p>
          <a:p>
            <a:r>
              <a:rPr lang="es-MX" sz="2800" dirty="0" smtClean="0"/>
              <a:t>	</a:t>
            </a:r>
            <a:endParaRPr lang="es-MX" sz="2800" dirty="0"/>
          </a:p>
        </p:txBody>
      </p:sp>
    </p:spTree>
    <p:extLst>
      <p:ext uri="{BB962C8B-B14F-4D97-AF65-F5344CB8AC3E}">
        <p14:creationId xmlns:p14="http://schemas.microsoft.com/office/powerpoint/2010/main" val="3150924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07504" y="116632"/>
            <a:ext cx="9036496" cy="5693866"/>
          </a:xfrm>
          <a:prstGeom prst="rect">
            <a:avLst/>
          </a:prstGeom>
        </p:spPr>
        <p:txBody>
          <a:bodyPr wrap="square">
            <a:spAutoFit/>
          </a:bodyPr>
          <a:lstStyle/>
          <a:p>
            <a:r>
              <a:rPr lang="es-MX" sz="2800" dirty="0" smtClean="0"/>
              <a:t>El Programa 2001-2006 consagra expresamente un subprograma a educación media superior, reconociendo que se trata de un nivel educativo que requiere de atención especial por dos razones: porque es el nivel que más crecerá en el sexenio, dadas las tendencias demográficas y el incremento de los niveles de cobertura y eficiencia terminal de la primaria y la secundaria, y porque los alumnos de educación media superior se encuentran en la edad más difícil y son los que necesitan un apoyo mayor de la escuela, adecuado a su edad, para hacer de ellos ciudadanos maduros, hombres y mujeres de provecho. </a:t>
            </a:r>
          </a:p>
          <a:p>
            <a:r>
              <a:rPr lang="es-MX" sz="2800" dirty="0" smtClean="0"/>
              <a:t>	</a:t>
            </a:r>
            <a:endParaRPr lang="es-MX" sz="2800" dirty="0"/>
          </a:p>
        </p:txBody>
      </p:sp>
    </p:spTree>
    <p:extLst>
      <p:ext uri="{BB962C8B-B14F-4D97-AF65-F5344CB8AC3E}">
        <p14:creationId xmlns:p14="http://schemas.microsoft.com/office/powerpoint/2010/main" val="1483510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3 Rectángulo"/>
          <p:cNvSpPr/>
          <p:nvPr/>
        </p:nvSpPr>
        <p:spPr>
          <a:xfrm>
            <a:off x="395536" y="620688"/>
            <a:ext cx="8208912" cy="4832092"/>
          </a:xfrm>
          <a:prstGeom prst="rect">
            <a:avLst/>
          </a:prstGeom>
        </p:spPr>
        <p:txBody>
          <a:bodyPr wrap="square">
            <a:spAutoFit/>
          </a:bodyPr>
          <a:lstStyle/>
          <a:p>
            <a:r>
              <a:rPr lang="es-MX" sz="2800" dirty="0" smtClean="0"/>
              <a:t>El último subprograma de esta Parte, la educación para la vida y el trabajo expresión que sustituye a la tradicional de educación de adultos; se incluye en el programa  la alfabetización y educación básica para quienes no la cursaron en la infancia y capacitación para el trabajo convencional pero también la formación permanente de profesionales y la educación para enfrentar necesidades diversas de la vida, lo que es congruente con las tendencias actuales y las previsibles de la sociedad mexicana del siglo XXI. </a:t>
            </a:r>
            <a:endParaRPr lang="es-MX" sz="2800" dirty="0"/>
          </a:p>
        </p:txBody>
      </p:sp>
    </p:spTree>
    <p:extLst>
      <p:ext uri="{BB962C8B-B14F-4D97-AF65-F5344CB8AC3E}">
        <p14:creationId xmlns:p14="http://schemas.microsoft.com/office/powerpoint/2010/main" val="374283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2272"/>
            <a:ext cx="8229600" cy="4525963"/>
          </a:xfrm>
        </p:spPr>
        <p:txBody>
          <a:bodyPr>
            <a:normAutofit fontScale="92500"/>
          </a:bodyPr>
          <a:lstStyle/>
          <a:p>
            <a:pPr lvl="0"/>
            <a:r>
              <a:rPr lang="es-MX" dirty="0"/>
              <a:t>El capítulo relativo a educación superior, constituye el eje articulador de la política de la SEP sobre educación superior desde 1997</a:t>
            </a:r>
            <a:endParaRPr lang="en-US" dirty="0"/>
          </a:p>
          <a:p>
            <a:pPr lvl="0"/>
            <a:r>
              <a:rPr lang="es-MX" dirty="0"/>
              <a:t>Se contempla un crecimiento extraordinario de la demanda de este tipo educativo durante los seis años del nuevo gobierno</a:t>
            </a:r>
            <a:endParaRPr lang="en-US" dirty="0"/>
          </a:p>
          <a:p>
            <a:pPr lvl="0"/>
            <a:r>
              <a:rPr lang="es-MX" dirty="0"/>
              <a:t>Se contempla también la continuación y el fortalecimiento de los programas de evaluación y de apoyo a la consolidación de las instituciones.</a:t>
            </a:r>
            <a:endParaRPr lang="en-US" dirty="0"/>
          </a:p>
        </p:txBody>
      </p:sp>
    </p:spTree>
    <p:extLst>
      <p:ext uri="{BB962C8B-B14F-4D97-AF65-F5344CB8AC3E}">
        <p14:creationId xmlns:p14="http://schemas.microsoft.com/office/powerpoint/2010/main" val="183233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a:t>El financiamiento. </a:t>
            </a:r>
            <a:endParaRPr lang="es-MX" dirty="0" smtClean="0"/>
          </a:p>
          <a:p>
            <a:pPr marL="0" indent="0">
              <a:buNone/>
            </a:pPr>
            <a:r>
              <a:rPr lang="es-ES" dirty="0" smtClean="0"/>
              <a:t>•	el Programa propone la creación de un conjunto de órganos especializados: un Consejo Nacional de Autoridades Educativas</a:t>
            </a:r>
          </a:p>
          <a:p>
            <a:pPr lvl="0"/>
            <a:r>
              <a:rPr lang="es-MX" dirty="0"/>
              <a:t>El Programa 2001-2006, requiere sin duda de importantes adiciones y actualizaciones, tanto en lo que se refiere a la educación básica como más todavía en relación con la media superior, la superior y la de adultos.</a:t>
            </a:r>
            <a:endParaRPr lang="en-US" dirty="0"/>
          </a:p>
          <a:p>
            <a:endParaRPr lang="es-MX" dirty="0"/>
          </a:p>
        </p:txBody>
      </p:sp>
    </p:spTree>
    <p:extLst>
      <p:ext uri="{BB962C8B-B14F-4D97-AF65-F5344CB8AC3E}">
        <p14:creationId xmlns:p14="http://schemas.microsoft.com/office/powerpoint/2010/main" val="373685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0" y="692696"/>
            <a:ext cx="4572000" cy="1080120"/>
          </a:xfrm>
        </p:spPr>
        <p:txBody>
          <a:bodyPr>
            <a:normAutofit/>
          </a:bodyPr>
          <a:lstStyle/>
          <a:p>
            <a:pPr algn="ctr"/>
            <a:r>
              <a:rPr lang="es-ES" dirty="0" smtClean="0">
                <a:solidFill>
                  <a:schemeClr val="accent1"/>
                </a:solidFill>
              </a:rPr>
              <a:t>Sexenio de </a:t>
            </a:r>
            <a:r>
              <a:rPr lang="es-ES" dirty="0">
                <a:solidFill>
                  <a:schemeClr val="accent1"/>
                </a:solidFill>
              </a:rPr>
              <a:t>Adolfo </a:t>
            </a:r>
            <a:r>
              <a:rPr lang="es-ES" dirty="0" smtClean="0">
                <a:solidFill>
                  <a:schemeClr val="accent1"/>
                </a:solidFill>
              </a:rPr>
              <a:t>Ruiz </a:t>
            </a:r>
            <a:r>
              <a:rPr lang="es-ES" dirty="0" err="1" smtClean="0">
                <a:solidFill>
                  <a:schemeClr val="accent1"/>
                </a:solidFill>
              </a:rPr>
              <a:t>Cortines</a:t>
            </a:r>
            <a:r>
              <a:rPr lang="es-ES" dirty="0" smtClean="0">
                <a:solidFill>
                  <a:schemeClr val="accent1"/>
                </a:solidFill>
              </a:rPr>
              <a:t> </a:t>
            </a:r>
            <a:r>
              <a:rPr lang="es-ES" dirty="0">
                <a:solidFill>
                  <a:schemeClr val="accent1"/>
                </a:solidFill>
              </a:rPr>
              <a:t>(1952-1958) </a:t>
            </a:r>
            <a:endParaRPr lang="es-ES_tradnl" dirty="0">
              <a:solidFill>
                <a:schemeClr val="accent1"/>
              </a:solidFill>
            </a:endParaRPr>
          </a:p>
        </p:txBody>
      </p:sp>
      <p:sp>
        <p:nvSpPr>
          <p:cNvPr id="3" name="2 Marcador de contenido"/>
          <p:cNvSpPr>
            <a:spLocks noGrp="1"/>
          </p:cNvSpPr>
          <p:nvPr>
            <p:ph sz="half" idx="2"/>
          </p:nvPr>
        </p:nvSpPr>
        <p:spPr>
          <a:xfrm>
            <a:off x="0" y="2204864"/>
            <a:ext cx="4355976" cy="3960440"/>
          </a:xfrm>
        </p:spPr>
        <p:txBody>
          <a:bodyPr>
            <a:noAutofit/>
          </a:bodyPr>
          <a:lstStyle/>
          <a:p>
            <a:endParaRPr lang="es-ES_tradnl" sz="2000" dirty="0"/>
          </a:p>
          <a:p>
            <a:pPr>
              <a:buNone/>
            </a:pPr>
            <a:r>
              <a:rPr lang="es-ES" sz="2000" dirty="0" smtClean="0">
                <a:latin typeface="Arial Black" pitchFamily="34" charset="0"/>
              </a:rPr>
              <a:t>     Las escuelas comenzaron a enfrentar las primeras manifestaciones de la explosión demográfica; el secretario de Educación Pública, J. Ángel Ceniceros, planteó por primera vez la necesidad de planificar el desarrollo del sistema.</a:t>
            </a:r>
            <a:r>
              <a:rPr lang="es-ES_tradnl" sz="2000" dirty="0" smtClean="0">
                <a:latin typeface="Arial Black" pitchFamily="34" charset="0"/>
              </a:rPr>
              <a:t> </a:t>
            </a:r>
            <a:endParaRPr lang="es-ES_tradnl" sz="2000" dirty="0">
              <a:latin typeface="Arial Black" pitchFamily="34" charset="0"/>
            </a:endParaRPr>
          </a:p>
        </p:txBody>
      </p:sp>
      <p:sp>
        <p:nvSpPr>
          <p:cNvPr id="10" name="9 Marcador de texto"/>
          <p:cNvSpPr>
            <a:spLocks noGrp="1"/>
          </p:cNvSpPr>
          <p:nvPr>
            <p:ph type="body" sz="quarter" idx="3"/>
          </p:nvPr>
        </p:nvSpPr>
        <p:spPr>
          <a:xfrm>
            <a:off x="4644008" y="1052736"/>
            <a:ext cx="4041775" cy="639762"/>
          </a:xfrm>
        </p:spPr>
        <p:txBody>
          <a:bodyPr>
            <a:normAutofit fontScale="92500" lnSpcReduction="20000"/>
          </a:bodyPr>
          <a:lstStyle/>
          <a:p>
            <a:pPr algn="ctr"/>
            <a:r>
              <a:rPr lang="es-ES" dirty="0" smtClean="0">
                <a:solidFill>
                  <a:schemeClr val="accent1"/>
                </a:solidFill>
              </a:rPr>
              <a:t>Sexenio </a:t>
            </a:r>
            <a:r>
              <a:rPr lang="es-ES" dirty="0">
                <a:solidFill>
                  <a:schemeClr val="accent1"/>
                </a:solidFill>
              </a:rPr>
              <a:t>de Adolfo López Mateos (1958-1964</a:t>
            </a:r>
            <a:r>
              <a:rPr lang="es-ES" dirty="0" smtClean="0">
                <a:solidFill>
                  <a:schemeClr val="accent1"/>
                </a:solidFill>
              </a:rPr>
              <a:t>)</a:t>
            </a:r>
            <a:endParaRPr lang="es-ES_tradnl" dirty="0">
              <a:solidFill>
                <a:schemeClr val="accent1"/>
              </a:solidFill>
            </a:endParaRPr>
          </a:p>
        </p:txBody>
      </p:sp>
      <p:sp>
        <p:nvSpPr>
          <p:cNvPr id="6" name="5 Marcador de contenido"/>
          <p:cNvSpPr>
            <a:spLocks noGrp="1"/>
          </p:cNvSpPr>
          <p:nvPr>
            <p:ph sz="quarter" idx="4"/>
          </p:nvPr>
        </p:nvSpPr>
        <p:spPr>
          <a:xfrm>
            <a:off x="4427984" y="2420888"/>
            <a:ext cx="4041775" cy="3951288"/>
          </a:xfrm>
        </p:spPr>
        <p:txBody>
          <a:bodyPr>
            <a:normAutofit fontScale="77500" lnSpcReduction="20000"/>
          </a:bodyPr>
          <a:lstStyle/>
          <a:p>
            <a:r>
              <a:rPr lang="es-ES" dirty="0" smtClean="0">
                <a:latin typeface="Arial Black" pitchFamily="34" charset="0"/>
              </a:rPr>
              <a:t>Torres </a:t>
            </a:r>
            <a:r>
              <a:rPr lang="es-ES" dirty="0" err="1" smtClean="0">
                <a:latin typeface="Arial Black" pitchFamily="34" charset="0"/>
              </a:rPr>
              <a:t>Bodet</a:t>
            </a:r>
            <a:r>
              <a:rPr lang="es-ES" dirty="0" smtClean="0">
                <a:latin typeface="Arial Black" pitchFamily="34" charset="0"/>
              </a:rPr>
              <a:t> dirigió la elaboración del primer plan nacional de educación, el Plan de Once Años</a:t>
            </a:r>
            <a:endParaRPr lang="es-ES_tradnl" dirty="0" smtClean="0">
              <a:latin typeface="Arial Black" pitchFamily="34" charset="0"/>
            </a:endParaRPr>
          </a:p>
          <a:p>
            <a:r>
              <a:rPr lang="es-ES" dirty="0" smtClean="0">
                <a:latin typeface="Arial Black" pitchFamily="34" charset="0"/>
              </a:rPr>
              <a:t>Varias innovaciones importantes formaron parte de las políticas del Plan de Once </a:t>
            </a:r>
            <a:r>
              <a:rPr lang="es-ES" dirty="0" err="1" smtClean="0">
                <a:latin typeface="Arial Black" pitchFamily="34" charset="0"/>
              </a:rPr>
              <a:t>Años.Otras</a:t>
            </a:r>
            <a:r>
              <a:rPr lang="es-ES" dirty="0" smtClean="0">
                <a:latin typeface="Arial Black" pitchFamily="34" charset="0"/>
              </a:rPr>
              <a:t> iniciativas buscaban mejorar la calidad de la enseñanza, en este rubro destacó el programa de libros de texto gratuitos para todos los grados de la enseñanza primaria.</a:t>
            </a:r>
            <a:r>
              <a:rPr lang="es-ES_tradnl" dirty="0" smtClean="0">
                <a:latin typeface="Arial Black" pitchFamily="34" charset="0"/>
              </a:rPr>
              <a:t> </a:t>
            </a:r>
          </a:p>
          <a:p>
            <a:endParaRPr lang="es-ES_tradnl" dirty="0"/>
          </a:p>
        </p:txBody>
      </p:sp>
    </p:spTree>
    <p:extLst>
      <p:ext uri="{BB962C8B-B14F-4D97-AF65-F5344CB8AC3E}">
        <p14:creationId xmlns:p14="http://schemas.microsoft.com/office/powerpoint/2010/main" val="405098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395536" y="764704"/>
            <a:ext cx="4040188" cy="639762"/>
          </a:xfrm>
        </p:spPr>
        <p:txBody>
          <a:bodyPr>
            <a:normAutofit fontScale="92500" lnSpcReduction="20000"/>
          </a:bodyPr>
          <a:lstStyle/>
          <a:p>
            <a:pPr algn="ctr"/>
            <a:r>
              <a:rPr lang="es-ES" dirty="0">
                <a:solidFill>
                  <a:srgbClr val="FF0000"/>
                </a:solidFill>
                <a:latin typeface="Arial Black" pitchFamily="34" charset="0"/>
              </a:rPr>
              <a:t>S</a:t>
            </a:r>
            <a:r>
              <a:rPr lang="es-ES" dirty="0" smtClean="0">
                <a:solidFill>
                  <a:srgbClr val="FF0000"/>
                </a:solidFill>
                <a:latin typeface="Arial Black" pitchFamily="34" charset="0"/>
              </a:rPr>
              <a:t>exenio </a:t>
            </a:r>
            <a:r>
              <a:rPr lang="es-ES" dirty="0">
                <a:solidFill>
                  <a:srgbClr val="FF0000"/>
                </a:solidFill>
                <a:latin typeface="Arial Black" pitchFamily="34" charset="0"/>
              </a:rPr>
              <a:t>de Díaz Ordaz (1964-1970)</a:t>
            </a:r>
            <a:endParaRPr lang="es-ES_tradnl" dirty="0">
              <a:solidFill>
                <a:srgbClr val="FF0000"/>
              </a:solidFill>
            </a:endParaRPr>
          </a:p>
        </p:txBody>
      </p:sp>
      <p:sp>
        <p:nvSpPr>
          <p:cNvPr id="3" name="2 Marcador de contenido"/>
          <p:cNvSpPr>
            <a:spLocks noGrp="1"/>
          </p:cNvSpPr>
          <p:nvPr>
            <p:ph sz="half" idx="2"/>
          </p:nvPr>
        </p:nvSpPr>
        <p:spPr>
          <a:xfrm>
            <a:off x="467544" y="1772816"/>
            <a:ext cx="4040188" cy="4392488"/>
          </a:xfrm>
        </p:spPr>
        <p:txBody>
          <a:bodyPr>
            <a:noAutofit/>
          </a:bodyPr>
          <a:lstStyle/>
          <a:p>
            <a:pPr>
              <a:buNone/>
            </a:pPr>
            <a:r>
              <a:rPr lang="es-ES" sz="2000" dirty="0" smtClean="0">
                <a:latin typeface="Arial Black" pitchFamily="34" charset="0"/>
              </a:rPr>
              <a:t>    Las </a:t>
            </a:r>
            <a:r>
              <a:rPr lang="es-ES" sz="2000" dirty="0">
                <a:latin typeface="Arial Black" pitchFamily="34" charset="0"/>
              </a:rPr>
              <a:t>políticas del Plan de Once Años concebido para cubrir cinco años del sexenio de López Mateos y los seis del siguiente se siguieron aplicando; el acelerado crecimiento demográfico hizo que las cifras absolutas de matrícula previstas se rebasaran, aunque la cobertura de la demanda siguiera sin alcanzar el 100</a:t>
            </a:r>
            <a:r>
              <a:rPr lang="es-ES" sz="2000" dirty="0" smtClean="0">
                <a:latin typeface="Arial Black" pitchFamily="34" charset="0"/>
              </a:rPr>
              <a:t>%.</a:t>
            </a:r>
            <a:endParaRPr lang="es-ES_tradnl" sz="2000" dirty="0">
              <a:latin typeface="Arial Black" pitchFamily="34" charset="0"/>
            </a:endParaRPr>
          </a:p>
        </p:txBody>
      </p:sp>
      <p:sp>
        <p:nvSpPr>
          <p:cNvPr id="7" name="6 Marcador de texto"/>
          <p:cNvSpPr>
            <a:spLocks noGrp="1"/>
          </p:cNvSpPr>
          <p:nvPr>
            <p:ph type="body" sz="quarter" idx="3"/>
          </p:nvPr>
        </p:nvSpPr>
        <p:spPr>
          <a:xfrm>
            <a:off x="4499992" y="764704"/>
            <a:ext cx="4041775" cy="639762"/>
          </a:xfrm>
        </p:spPr>
        <p:txBody>
          <a:bodyPr>
            <a:normAutofit fontScale="92500" lnSpcReduction="20000"/>
          </a:bodyPr>
          <a:lstStyle/>
          <a:p>
            <a:pPr algn="ctr"/>
            <a:r>
              <a:rPr lang="es-ES" dirty="0">
                <a:solidFill>
                  <a:srgbClr val="FF0000"/>
                </a:solidFill>
                <a:latin typeface="Arial Black" pitchFamily="34" charset="0"/>
              </a:rPr>
              <a:t>S</a:t>
            </a:r>
            <a:r>
              <a:rPr lang="es-ES" dirty="0" smtClean="0">
                <a:solidFill>
                  <a:srgbClr val="FF0000"/>
                </a:solidFill>
                <a:latin typeface="Arial Black" pitchFamily="34" charset="0"/>
              </a:rPr>
              <a:t>exenio </a:t>
            </a:r>
            <a:r>
              <a:rPr lang="es-ES" dirty="0">
                <a:solidFill>
                  <a:srgbClr val="FF0000"/>
                </a:solidFill>
                <a:latin typeface="Arial Black" pitchFamily="34" charset="0"/>
              </a:rPr>
              <a:t>de Echeverría (1970-1976)</a:t>
            </a:r>
            <a:endParaRPr lang="es-ES_tradnl" dirty="0">
              <a:solidFill>
                <a:srgbClr val="FF0000"/>
              </a:solidFill>
            </a:endParaRPr>
          </a:p>
        </p:txBody>
      </p:sp>
      <p:sp>
        <p:nvSpPr>
          <p:cNvPr id="4" name="3 Marcador de contenido"/>
          <p:cNvSpPr>
            <a:spLocks noGrp="1"/>
          </p:cNvSpPr>
          <p:nvPr>
            <p:ph sz="quarter" idx="4"/>
          </p:nvPr>
        </p:nvSpPr>
        <p:spPr>
          <a:xfrm>
            <a:off x="4645025" y="1772816"/>
            <a:ext cx="4041775" cy="4608512"/>
          </a:xfrm>
        </p:spPr>
        <p:txBody>
          <a:bodyPr>
            <a:normAutofit fontScale="62500" lnSpcReduction="20000"/>
          </a:bodyPr>
          <a:lstStyle/>
          <a:p>
            <a:pPr>
              <a:buFont typeface="Wingdings" pitchFamily="2" charset="2"/>
              <a:buChar char="Ø"/>
            </a:pPr>
            <a:r>
              <a:rPr lang="es-ES" sz="2900" dirty="0" smtClean="0">
                <a:latin typeface="Arial Black" pitchFamily="34" charset="0"/>
              </a:rPr>
              <a:t> Se  crearon nuevas instituciones en nivel media superior y superior, como:</a:t>
            </a:r>
          </a:p>
          <a:p>
            <a:pPr>
              <a:buFont typeface="Wingdings" pitchFamily="2" charset="2"/>
              <a:buChar char="Ø"/>
            </a:pPr>
            <a:r>
              <a:rPr lang="es-ES" sz="2900" dirty="0" smtClean="0">
                <a:latin typeface="Arial Black" pitchFamily="34" charset="0"/>
              </a:rPr>
              <a:t> </a:t>
            </a:r>
            <a:r>
              <a:rPr lang="es-ES" sz="2900" dirty="0">
                <a:latin typeface="Arial Black" pitchFamily="34" charset="0"/>
              </a:rPr>
              <a:t>E</a:t>
            </a:r>
            <a:r>
              <a:rPr lang="es-ES" sz="2900" dirty="0" smtClean="0">
                <a:latin typeface="Arial Black" pitchFamily="34" charset="0"/>
              </a:rPr>
              <a:t>l Colegio de Ciencias y Humanidades</a:t>
            </a:r>
          </a:p>
          <a:p>
            <a:pPr>
              <a:buFont typeface="Wingdings" pitchFamily="2" charset="2"/>
              <a:buChar char="Ø"/>
            </a:pPr>
            <a:r>
              <a:rPr lang="es-ES" sz="2900" dirty="0" smtClean="0">
                <a:latin typeface="Arial Black" pitchFamily="34" charset="0"/>
              </a:rPr>
              <a:t> Colegio de Bachilleres</a:t>
            </a:r>
          </a:p>
          <a:p>
            <a:pPr>
              <a:buFont typeface="Wingdings" pitchFamily="2" charset="2"/>
              <a:buChar char="Ø"/>
            </a:pPr>
            <a:r>
              <a:rPr lang="es-ES" sz="2900" dirty="0" smtClean="0">
                <a:latin typeface="Arial Black" pitchFamily="34" charset="0"/>
              </a:rPr>
              <a:t> Las Escuelas Nacionales de Estudios Profesionales de la Universidad Nacional Autónoma de México (UNAM)</a:t>
            </a:r>
          </a:p>
          <a:p>
            <a:pPr>
              <a:buFont typeface="Wingdings" pitchFamily="2" charset="2"/>
              <a:buChar char="Ø"/>
            </a:pPr>
            <a:r>
              <a:rPr lang="es-ES" sz="2900" dirty="0" smtClean="0">
                <a:latin typeface="Arial Black" pitchFamily="34" charset="0"/>
              </a:rPr>
              <a:t> La Universidad Autónoma Metropolitana.</a:t>
            </a:r>
          </a:p>
          <a:p>
            <a:pPr>
              <a:buFont typeface="Wingdings" pitchFamily="2" charset="2"/>
              <a:buChar char="Ø"/>
            </a:pPr>
            <a:r>
              <a:rPr lang="es-ES" sz="2900" dirty="0" smtClean="0">
                <a:latin typeface="Arial Black" pitchFamily="34" charset="0"/>
              </a:rPr>
              <a:t> En primaria se efectuó una reforma curricular y se elaboraron nuevos libros de texto.</a:t>
            </a:r>
          </a:p>
          <a:p>
            <a:pPr>
              <a:buNone/>
            </a:pPr>
            <a:endParaRPr lang="es-ES_tradnl" dirty="0"/>
          </a:p>
        </p:txBody>
      </p:sp>
    </p:spTree>
    <p:extLst>
      <p:ext uri="{BB962C8B-B14F-4D97-AF65-F5344CB8AC3E}">
        <p14:creationId xmlns:p14="http://schemas.microsoft.com/office/powerpoint/2010/main" val="203679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1470025"/>
          </a:xfrm>
        </p:spPr>
        <p:txBody>
          <a:bodyPr/>
          <a:lstStyle/>
          <a:p>
            <a:r>
              <a:rPr lang="es-ES" b="1" dirty="0" smtClean="0"/>
              <a:t>López Portillo (1976-1982)</a:t>
            </a:r>
            <a:r>
              <a:rPr lang="es-ES" dirty="0" smtClean="0"/>
              <a:t> </a:t>
            </a:r>
            <a:r>
              <a:rPr lang="es-ES_tradnl" dirty="0" smtClean="0"/>
              <a:t/>
            </a:r>
            <a:br>
              <a:rPr lang="es-ES_tradnl" dirty="0" smtClean="0"/>
            </a:br>
            <a:endParaRPr lang="es-ES_tradnl" dirty="0"/>
          </a:p>
        </p:txBody>
      </p:sp>
      <p:sp>
        <p:nvSpPr>
          <p:cNvPr id="3" name="2 Subtítulo"/>
          <p:cNvSpPr>
            <a:spLocks noGrp="1"/>
          </p:cNvSpPr>
          <p:nvPr>
            <p:ph type="subTitle" idx="1"/>
          </p:nvPr>
        </p:nvSpPr>
        <p:spPr>
          <a:xfrm>
            <a:off x="611560" y="1556792"/>
            <a:ext cx="7776864" cy="4680520"/>
          </a:xfrm>
        </p:spPr>
        <p:txBody>
          <a:bodyPr>
            <a:normAutofit fontScale="92500" lnSpcReduction="20000"/>
          </a:bodyPr>
          <a:lstStyle/>
          <a:p>
            <a:pPr algn="just"/>
            <a:r>
              <a:rPr lang="es-ES" dirty="0">
                <a:solidFill>
                  <a:srgbClr val="FF0000"/>
                </a:solidFill>
              </a:rPr>
              <a:t>comenzó con un nuevo esfuerzo de </a:t>
            </a:r>
            <a:r>
              <a:rPr lang="es-ES" dirty="0" smtClean="0">
                <a:solidFill>
                  <a:srgbClr val="FF0000"/>
                </a:solidFill>
              </a:rPr>
              <a:t>planeación,</a:t>
            </a:r>
            <a:r>
              <a:rPr lang="es-ES" dirty="0">
                <a:solidFill>
                  <a:srgbClr val="FF0000"/>
                </a:solidFill>
              </a:rPr>
              <a:t> la formación de maestros, la educación en zonas deprimidas y para grupos marginados, la educación abierta, la capacitación, la educación tecnológica, la educación superior, la difusión de la </a:t>
            </a:r>
            <a:r>
              <a:rPr lang="es-ES" dirty="0" smtClean="0">
                <a:solidFill>
                  <a:srgbClr val="FF0000"/>
                </a:solidFill>
              </a:rPr>
              <a:t>cultura.</a:t>
            </a:r>
          </a:p>
          <a:p>
            <a:pPr algn="just"/>
            <a:r>
              <a:rPr lang="es-ES" dirty="0">
                <a:solidFill>
                  <a:srgbClr val="FF0000"/>
                </a:solidFill>
              </a:rPr>
              <a:t>Un rasgo importante de la política educativa del sexenio 76-82 fue el impulso a la descentralización educativa que se dio en marzo de 1978, con la creación de las delegaciones de la SEP en los estados de la República</a:t>
            </a:r>
            <a:endParaRPr lang="es-ES_tradnl" dirty="0">
              <a:solidFill>
                <a:srgbClr val="FF0000"/>
              </a:solidFill>
            </a:endParaRPr>
          </a:p>
        </p:txBody>
      </p:sp>
    </p:spTree>
    <p:extLst>
      <p:ext uri="{BB962C8B-B14F-4D97-AF65-F5344CB8AC3E}">
        <p14:creationId xmlns:p14="http://schemas.microsoft.com/office/powerpoint/2010/main" val="418253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Miguel de la Madrid (1982-1988)</a:t>
            </a:r>
            <a:r>
              <a:rPr lang="es-ES" dirty="0"/>
              <a:t> </a:t>
            </a:r>
            <a:endParaRPr lang="es-ES_tradnl" dirty="0"/>
          </a:p>
        </p:txBody>
      </p:sp>
      <p:sp>
        <p:nvSpPr>
          <p:cNvPr id="3" name="2 Marcador de contenido"/>
          <p:cNvSpPr>
            <a:spLocks noGrp="1"/>
          </p:cNvSpPr>
          <p:nvPr>
            <p:ph idx="1"/>
          </p:nvPr>
        </p:nvSpPr>
        <p:spPr/>
        <p:txBody>
          <a:bodyPr>
            <a:normAutofit fontScale="92500" lnSpcReduction="20000"/>
          </a:bodyPr>
          <a:lstStyle/>
          <a:p>
            <a:r>
              <a:rPr lang="es-ES" dirty="0"/>
              <a:t>el Programa planteaba una revolución educativa, con seis objetivos: elevar la calidad a partir de la formación integral de docentes; racionalizar el uso de los recursos y ampliar el acceso a servicios, dando prioridad a zonas y grupos desfavorecidos; vincular educación y desarrollo; regionalizar la educación básica y normal y desconcentrar la superior; mejorar la educación física, el deporte y la recreación; y hacer de la educación un proceso </a:t>
            </a:r>
            <a:r>
              <a:rPr lang="es-ES" dirty="0" smtClean="0"/>
              <a:t>participativo.</a:t>
            </a:r>
            <a:r>
              <a:rPr lang="es-ES_tradnl" dirty="0" smtClean="0"/>
              <a:t> </a:t>
            </a:r>
            <a:r>
              <a:rPr lang="es-ES" dirty="0" smtClean="0"/>
              <a:t>Los </a:t>
            </a:r>
            <a:r>
              <a:rPr lang="es-ES" dirty="0"/>
              <a:t>logros de la política educativa del sexenio distaron mucho del eslogan de </a:t>
            </a:r>
            <a:r>
              <a:rPr lang="es-ES" i="1" dirty="0"/>
              <a:t>revolución</a:t>
            </a:r>
            <a:r>
              <a:rPr lang="es-ES" dirty="0"/>
              <a:t> con que se le </a:t>
            </a:r>
            <a:r>
              <a:rPr lang="es-ES" dirty="0" smtClean="0"/>
              <a:t>designó.</a:t>
            </a:r>
          </a:p>
          <a:p>
            <a:endParaRPr lang="es-ES_tradnl" dirty="0"/>
          </a:p>
        </p:txBody>
      </p:sp>
    </p:spTree>
    <p:extLst>
      <p:ext uri="{BB962C8B-B14F-4D97-AF65-F5344CB8AC3E}">
        <p14:creationId xmlns:p14="http://schemas.microsoft.com/office/powerpoint/2010/main" val="489363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 </a:t>
            </a:r>
            <a:r>
              <a:rPr lang="es-ES" b="1" dirty="0"/>
              <a:t>Carlos Salinas (1988-1994)</a:t>
            </a:r>
            <a:r>
              <a:rPr lang="es-ES" dirty="0"/>
              <a:t>. </a:t>
            </a:r>
            <a:endParaRPr lang="es-ES_tradnl" dirty="0"/>
          </a:p>
        </p:txBody>
      </p:sp>
      <p:sp>
        <p:nvSpPr>
          <p:cNvPr id="3" name="2 Marcador de contenido"/>
          <p:cNvSpPr>
            <a:spLocks noGrp="1"/>
          </p:cNvSpPr>
          <p:nvPr>
            <p:ph idx="1"/>
          </p:nvPr>
        </p:nvSpPr>
        <p:spPr/>
        <p:txBody>
          <a:bodyPr>
            <a:normAutofit lnSpcReduction="10000"/>
          </a:bodyPr>
          <a:lstStyle/>
          <a:p>
            <a:r>
              <a:rPr lang="es-ES" dirty="0"/>
              <a:t>Las políticas del </a:t>
            </a:r>
            <a:r>
              <a:rPr lang="es-ES" i="1" dirty="0"/>
              <a:t>Programa de Modernización de la Educación 1989-1994</a:t>
            </a:r>
            <a:r>
              <a:rPr lang="es-ES" dirty="0"/>
              <a:t> aplicaban las ideas generales sobre modernización al terreno educativo en nueve capítulos, relativos a la educación básica, la formación de docentes, la educación de adultos, la capacitación para el trabajo, la educación media superior; la educación superior, el postgrado y la investigación; los sistemas abiertos, la evaluación, y los inmuebles </a:t>
            </a:r>
            <a:r>
              <a:rPr lang="es-ES" dirty="0" smtClean="0"/>
              <a:t>educativos.</a:t>
            </a:r>
          </a:p>
          <a:p>
            <a:endParaRPr lang="es-ES_tradnl" dirty="0"/>
          </a:p>
        </p:txBody>
      </p:sp>
    </p:spTree>
    <p:extLst>
      <p:ext uri="{BB962C8B-B14F-4D97-AF65-F5344CB8AC3E}">
        <p14:creationId xmlns:p14="http://schemas.microsoft.com/office/powerpoint/2010/main" val="2293144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Ernesto Zedillo (1994 - 2000)</a:t>
            </a:r>
            <a:endParaRPr lang="es-ES_tradnl" dirty="0"/>
          </a:p>
        </p:txBody>
      </p:sp>
      <p:sp>
        <p:nvSpPr>
          <p:cNvPr id="3" name="2 Marcador de contenido"/>
          <p:cNvSpPr>
            <a:spLocks noGrp="1"/>
          </p:cNvSpPr>
          <p:nvPr>
            <p:ph idx="1"/>
          </p:nvPr>
        </p:nvSpPr>
        <p:spPr/>
        <p:txBody>
          <a:bodyPr>
            <a:normAutofit fontScale="77500" lnSpcReduction="20000"/>
          </a:bodyPr>
          <a:lstStyle/>
          <a:p>
            <a:r>
              <a:rPr lang="es-ES" dirty="0"/>
              <a:t>La llegada a la presidencia de México de Ernesto Zedillo, anteriormente titular de la SEP, hizo que las políticas de su gobierno tuvieran un alto grado de continuidad respecto a las de Carlos Salinas</a:t>
            </a:r>
            <a:r>
              <a:rPr lang="es-ES" dirty="0" smtClean="0"/>
              <a:t>.</a:t>
            </a:r>
            <a:r>
              <a:rPr lang="es-ES_tradnl" dirty="0" smtClean="0"/>
              <a:t> </a:t>
            </a:r>
            <a:r>
              <a:rPr lang="es-ES" dirty="0"/>
              <a:t>Una importante reforma curricular de la primaria, seguida por la renovación de los libros de texto gratuitos, mejorando su calidad y publicando libros en una veintena de lenguas indígenas. </a:t>
            </a:r>
            <a:r>
              <a:rPr lang="es-ES" dirty="0" smtClean="0"/>
              <a:t>Proyectos </a:t>
            </a:r>
            <a:r>
              <a:rPr lang="es-ES" dirty="0"/>
              <a:t>innovadores que buscaban mejorar cualitativamente la educación en ámbitos como la enseñanza de la lectura y escritura, las matemáticas o las ciencias, la </a:t>
            </a:r>
            <a:r>
              <a:rPr lang="es-ES"/>
              <a:t>gestión </a:t>
            </a:r>
            <a:r>
              <a:rPr lang="es-ES" smtClean="0"/>
              <a:t>escolar. </a:t>
            </a:r>
            <a:r>
              <a:rPr lang="es-ES" dirty="0" smtClean="0"/>
              <a:t>La </a:t>
            </a:r>
            <a:r>
              <a:rPr lang="es-ES" dirty="0"/>
              <a:t>mejora técnica de los trabajos de evaluación de la educación básica emprendidos por la SEP desde 1979, y la participación de México en evaluaciones internacionales. </a:t>
            </a:r>
            <a:endParaRPr lang="es-ES_tradnl" dirty="0"/>
          </a:p>
          <a:p>
            <a:endParaRPr lang="es-ES_tradnl" dirty="0"/>
          </a:p>
        </p:txBody>
      </p:sp>
    </p:spTree>
    <p:extLst>
      <p:ext uri="{BB962C8B-B14F-4D97-AF65-F5344CB8AC3E}">
        <p14:creationId xmlns:p14="http://schemas.microsoft.com/office/powerpoint/2010/main" val="103913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2844" y="214290"/>
            <a:ext cx="8715436" cy="6067452"/>
          </a:xfrm>
        </p:spPr>
        <p:txBody>
          <a:bodyPr>
            <a:normAutofit/>
          </a:bodyPr>
          <a:lstStyle/>
          <a:p>
            <a:pPr algn="l"/>
            <a:r>
              <a:rPr lang="es-MX" sz="4000" dirty="0" smtClean="0">
                <a:solidFill>
                  <a:schemeClr val="tx1"/>
                </a:solidFill>
              </a:rPr>
              <a:t>Joaquín  Baranda (</a:t>
            </a:r>
            <a:r>
              <a:rPr lang="es-MX" sz="1800" dirty="0">
                <a:solidFill>
                  <a:schemeClr val="tx1"/>
                </a:solidFill>
              </a:rPr>
              <a:t>m</a:t>
            </a:r>
            <a:r>
              <a:rPr lang="es-MX" sz="1800" dirty="0" smtClean="0">
                <a:solidFill>
                  <a:schemeClr val="tx1"/>
                </a:solidFill>
              </a:rPr>
              <a:t>inistro de justicia e instrucción durante 19 años</a:t>
            </a:r>
            <a:r>
              <a:rPr lang="es-MX" sz="4000" dirty="0" smtClean="0">
                <a:solidFill>
                  <a:schemeClr val="tx1"/>
                </a:solidFill>
              </a:rPr>
              <a:t>)</a:t>
            </a:r>
            <a:endParaRPr lang="es-MX" sz="1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r>
              <a:rPr lang="es-MX" sz="2400" b="1" dirty="0" smtClean="0">
                <a:solidFill>
                  <a:schemeClr val="tx1"/>
                </a:solidFill>
              </a:rPr>
              <a:t>Aportaciones:</a:t>
            </a:r>
          </a:p>
          <a:p>
            <a:pPr algn="l">
              <a:buFont typeface="Arial" pitchFamily="34" charset="0"/>
              <a:buChar char="•"/>
            </a:pPr>
            <a:endParaRPr lang="es-MX" sz="2400" dirty="0" smtClean="0">
              <a:solidFill>
                <a:schemeClr val="tx1"/>
              </a:solidFill>
            </a:endParaRPr>
          </a:p>
          <a:p>
            <a:pPr algn="l">
              <a:buFont typeface="Arial" pitchFamily="34" charset="0"/>
              <a:buChar char="•"/>
            </a:pPr>
            <a:r>
              <a:rPr lang="es-MX" sz="2400" dirty="0" smtClean="0">
                <a:solidFill>
                  <a:schemeClr val="tx1"/>
                </a:solidFill>
              </a:rPr>
              <a:t>Fundo cuatro escuelas normales (</a:t>
            </a:r>
            <a:r>
              <a:rPr lang="es-MX" sz="1800" i="1" dirty="0" smtClean="0">
                <a:solidFill>
                  <a:schemeClr val="tx1"/>
                </a:solidFill>
              </a:rPr>
              <a:t>una de ellas con carácter federal y nacional)</a:t>
            </a:r>
          </a:p>
          <a:p>
            <a:pPr algn="l">
              <a:buFont typeface="Arial" pitchFamily="34" charset="0"/>
              <a:buChar char="•"/>
            </a:pPr>
            <a:r>
              <a:rPr lang="es-MX" sz="2400" dirty="0" smtClean="0">
                <a:solidFill>
                  <a:schemeClr val="tx1"/>
                </a:solidFill>
              </a:rPr>
              <a:t>1888 promulgo la ley de instrucción obligatoria</a:t>
            </a:r>
          </a:p>
          <a:p>
            <a:pPr algn="l">
              <a:buFont typeface="Arial" pitchFamily="34" charset="0"/>
              <a:buChar char="•"/>
            </a:pPr>
            <a:r>
              <a:rPr lang="es-MX" sz="2400" dirty="0" smtClean="0">
                <a:solidFill>
                  <a:schemeClr val="tx1"/>
                </a:solidFill>
              </a:rPr>
              <a:t>Convoco a dos congresos de instrucción</a:t>
            </a:r>
            <a:endParaRPr lang="es-MX" sz="2400" dirty="0">
              <a:solidFill>
                <a:schemeClr val="tx1"/>
              </a:solidFill>
            </a:endParaRPr>
          </a:p>
        </p:txBody>
      </p:sp>
    </p:spTree>
    <p:extLst>
      <p:ext uri="{BB962C8B-B14F-4D97-AF65-F5344CB8AC3E}">
        <p14:creationId xmlns:p14="http://schemas.microsoft.com/office/powerpoint/2010/main" val="116137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2589</Words>
  <Application>Microsoft Office PowerPoint</Application>
  <PresentationFormat>Presentación en pantalla (4:3)</PresentationFormat>
  <Paragraphs>121</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REFORMAS EDUCATIVAS EN MÉXICO  1833: </vt:lpstr>
      <vt:lpstr>Presentación de PowerPoint</vt:lpstr>
      <vt:lpstr>Presentación de PowerPoint</vt:lpstr>
      <vt:lpstr>López Portillo (1976-1982)  </vt:lpstr>
      <vt:lpstr>Miguel de la Madrid (1982-1988) </vt:lpstr>
      <vt:lpstr> Carlos Salinas (1988-1994). </vt:lpstr>
      <vt:lpstr>Ernesto Zedillo (1994 - 2000)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Aide</dc:creator>
  <cp:lastModifiedBy>pc05</cp:lastModifiedBy>
  <cp:revision>13</cp:revision>
  <dcterms:created xsi:type="dcterms:W3CDTF">2012-08-05T22:31:55Z</dcterms:created>
  <dcterms:modified xsi:type="dcterms:W3CDTF">2012-08-06T20:18:12Z</dcterms:modified>
</cp:coreProperties>
</file>